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01" r:id="rId2"/>
    <p:sldId id="2147483512" r:id="rId3"/>
    <p:sldId id="322" r:id="rId4"/>
    <p:sldId id="323" r:id="rId5"/>
    <p:sldId id="321" r:id="rId6"/>
    <p:sldId id="288" r:id="rId7"/>
    <p:sldId id="2147483532" r:id="rId8"/>
    <p:sldId id="2147483533" r:id="rId9"/>
    <p:sldId id="313" r:id="rId10"/>
  </p:sldIdLst>
  <p:sldSz cx="12192000" cy="6858000"/>
  <p:notesSz cx="6797675" cy="9928225"/>
  <p:embeddedFontLst>
    <p:embeddedFont>
      <p:font typeface="Montserrat" panose="00000500000000000000" pitchFamily="2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pos="2479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pos="43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S1HseyQ/aN211uUE884W1AGf4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C2C4D8-75C0-4400-A048-B5017629AA4E}">
  <a:tblStyle styleId="{26C2C4D8-75C0-4400-A048-B5017629AA4E}" styleName="Table_0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5332" autoAdjust="0"/>
  </p:normalViewPr>
  <p:slideViewPr>
    <p:cSldViewPr snapToGrid="0">
      <p:cViewPr varScale="1">
        <p:scale>
          <a:sx n="76" d="100"/>
          <a:sy n="76" d="100"/>
        </p:scale>
        <p:origin x="840" y="58"/>
      </p:cViewPr>
      <p:guideLst>
        <p:guide orient="horz" pos="550"/>
        <p:guide pos="2479"/>
        <p:guide pos="7242"/>
        <p:guide orient="horz" pos="3906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nidetzky\Documents\STRATEGIE\STRATEGIE%202023-203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8055703794059"/>
          <c:y val="0.24624101256863168"/>
          <c:w val="0.41074464435465424"/>
          <c:h val="0.7195270361634038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0-4868-A833-D1E05F877F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0-4868-A833-D1E05F877F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0-4868-A833-D1E05F877F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0-4868-A833-D1E05F877F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F0-4868-A833-D1E05F877F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F0-4868-A833-D1E05F877F94}"/>
              </c:ext>
            </c:extLst>
          </c:dPt>
          <c:dLbls>
            <c:dLbl>
              <c:idx val="0"/>
              <c:layout>
                <c:manualLayout>
                  <c:x val="5.2853084201515327E-2"/>
                  <c:y val="-9.79210691644297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0-4868-A833-D1E05F877F94}"/>
                </c:ext>
              </c:extLst>
            </c:dLbl>
            <c:dLbl>
              <c:idx val="1"/>
              <c:layout>
                <c:manualLayout>
                  <c:x val="6.3915357639041798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F0-4868-A833-D1E05F877F94}"/>
                </c:ext>
              </c:extLst>
            </c:dLbl>
            <c:dLbl>
              <c:idx val="2"/>
              <c:layout>
                <c:manualLayout>
                  <c:x val="5.0394801215398334E-2"/>
                  <c:y val="8.3414244103032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F0-4868-A833-D1E05F877F94}"/>
                </c:ext>
              </c:extLst>
            </c:dLbl>
            <c:dLbl>
              <c:idx val="3"/>
              <c:layout>
                <c:manualLayout>
                  <c:x val="-4.9165659722339841E-2"/>
                  <c:y val="8.3414244103032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F0-4868-A833-D1E05F877F94}"/>
                </c:ext>
              </c:extLst>
            </c:dLbl>
            <c:dLbl>
              <c:idx val="4"/>
              <c:layout>
                <c:manualLayout>
                  <c:x val="-5.2853084201515375E-2"/>
                  <c:y val="6.16540065109371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F0-4868-A833-D1E05F877F94}"/>
                </c:ext>
              </c:extLst>
            </c:dLbl>
            <c:dLbl>
              <c:idx val="5"/>
              <c:layout>
                <c:manualLayout>
                  <c:x val="-5.0394801215398334E-2"/>
                  <c:y val="-7.2534125306984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F0-4868-A833-D1E05F877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7500</c:v>
                </c:pt>
                <c:pt idx="1">
                  <c:v>6000</c:v>
                </c:pt>
                <c:pt idx="2">
                  <c:v>7500</c:v>
                </c:pt>
                <c:pt idx="3">
                  <c:v>7000</c:v>
                </c:pt>
                <c:pt idx="4">
                  <c:v>8000</c:v>
                </c:pt>
                <c:pt idx="5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F0-4868-A833-D1E05F877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5-4C87-A95E-EA086FB3FF2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5-4C87-A95E-EA086FB3FF2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5-4C87-A95E-EA086FB3FF2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Sloupec4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List1!$E$2</c:f>
              <c:numCache>
                <c:formatCode>#,##0</c:formatCode>
                <c:ptCount val="1"/>
                <c:pt idx="0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5-4C87-A95E-EA086FB3FF2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Sloupec5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List1!$F$2</c:f>
              <c:numCache>
                <c:formatCode>#,##0</c:formatCode>
                <c:ptCount val="1"/>
                <c:pt idx="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D5-4C87-A95E-EA086FB3FF2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Sloupec6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List1!$G$2</c:f>
              <c:numCache>
                <c:formatCode>#,##0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5-4C87-A95E-EA086FB3F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273161455"/>
        <c:axId val="1158451071"/>
      </c:barChart>
      <c:catAx>
        <c:axId val="1273161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8451071"/>
        <c:crosses val="autoZero"/>
        <c:auto val="1"/>
        <c:lblAlgn val="ctr"/>
        <c:lblOffset val="100"/>
        <c:noMultiLvlLbl val="0"/>
      </c:catAx>
      <c:valAx>
        <c:axId val="115845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316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Trh s novými úvěry do 30 mil. Kč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List1!$A$2:$A$25</c:f>
              <c:strCache>
                <c:ptCount val="24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  <c:pt idx="6">
                  <c:v>2020-01</c:v>
                </c:pt>
                <c:pt idx="7">
                  <c:v>2020-02</c:v>
                </c:pt>
                <c:pt idx="8">
                  <c:v>2020-03</c:v>
                </c:pt>
                <c:pt idx="9">
                  <c:v>2020-04</c:v>
                </c:pt>
                <c:pt idx="10">
                  <c:v>2020-05</c:v>
                </c:pt>
                <c:pt idx="11">
                  <c:v>2020-06</c:v>
                </c:pt>
                <c:pt idx="12">
                  <c:v>2020-07</c:v>
                </c:pt>
                <c:pt idx="13">
                  <c:v>2020-08</c:v>
                </c:pt>
                <c:pt idx="14">
                  <c:v>2020-09</c:v>
                </c:pt>
                <c:pt idx="15">
                  <c:v>2020-10</c:v>
                </c:pt>
                <c:pt idx="16">
                  <c:v>2020-11</c:v>
                </c:pt>
                <c:pt idx="17">
                  <c:v>2020-12</c:v>
                </c:pt>
                <c:pt idx="18">
                  <c:v>2021-01</c:v>
                </c:pt>
                <c:pt idx="19">
                  <c:v>2021-02</c:v>
                </c:pt>
                <c:pt idx="20">
                  <c:v>2021-03</c:v>
                </c:pt>
                <c:pt idx="21">
                  <c:v>2021-04</c:v>
                </c:pt>
                <c:pt idx="22">
                  <c:v>2021-05</c:v>
                </c:pt>
                <c:pt idx="23">
                  <c:v>2021-06</c:v>
                </c:pt>
              </c:strCache>
            </c:strRef>
          </c:cat>
          <c:val>
            <c:numRef>
              <c:f>List1!$B$2:$B$25</c:f>
              <c:numCache>
                <c:formatCode>#,##0</c:formatCode>
                <c:ptCount val="24"/>
                <c:pt idx="0">
                  <c:v>7500</c:v>
                </c:pt>
                <c:pt idx="1">
                  <c:v>6000</c:v>
                </c:pt>
                <c:pt idx="2">
                  <c:v>7500</c:v>
                </c:pt>
                <c:pt idx="3">
                  <c:v>7000</c:v>
                </c:pt>
                <c:pt idx="4">
                  <c:v>8000</c:v>
                </c:pt>
                <c:pt idx="5">
                  <c:v>9000</c:v>
                </c:pt>
                <c:pt idx="6">
                  <c:v>7000</c:v>
                </c:pt>
                <c:pt idx="7">
                  <c:v>6000</c:v>
                </c:pt>
                <c:pt idx="8">
                  <c:v>9000</c:v>
                </c:pt>
                <c:pt idx="9">
                  <c:v>17000</c:v>
                </c:pt>
                <c:pt idx="10">
                  <c:v>25000</c:v>
                </c:pt>
                <c:pt idx="11">
                  <c:v>12000</c:v>
                </c:pt>
                <c:pt idx="12">
                  <c:v>8000</c:v>
                </c:pt>
                <c:pt idx="13">
                  <c:v>5000</c:v>
                </c:pt>
                <c:pt idx="14">
                  <c:v>5500</c:v>
                </c:pt>
                <c:pt idx="15">
                  <c:v>6000</c:v>
                </c:pt>
                <c:pt idx="16">
                  <c:v>6500</c:v>
                </c:pt>
                <c:pt idx="17">
                  <c:v>8500</c:v>
                </c:pt>
                <c:pt idx="18">
                  <c:v>6000</c:v>
                </c:pt>
                <c:pt idx="19">
                  <c:v>5500</c:v>
                </c:pt>
                <c:pt idx="20">
                  <c:v>7500</c:v>
                </c:pt>
                <c:pt idx="21">
                  <c:v>7000</c:v>
                </c:pt>
                <c:pt idx="22">
                  <c:v>8000</c:v>
                </c:pt>
                <c:pt idx="2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A-4A35-AFF5-2537A44AA6B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NRB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List1!$A$2:$A$25</c:f>
              <c:strCache>
                <c:ptCount val="24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  <c:pt idx="6">
                  <c:v>2020-01</c:v>
                </c:pt>
                <c:pt idx="7">
                  <c:v>2020-02</c:v>
                </c:pt>
                <c:pt idx="8">
                  <c:v>2020-03</c:v>
                </c:pt>
                <c:pt idx="9">
                  <c:v>2020-04</c:v>
                </c:pt>
                <c:pt idx="10">
                  <c:v>2020-05</c:v>
                </c:pt>
                <c:pt idx="11">
                  <c:v>2020-06</c:v>
                </c:pt>
                <c:pt idx="12">
                  <c:v>2020-07</c:v>
                </c:pt>
                <c:pt idx="13">
                  <c:v>2020-08</c:v>
                </c:pt>
                <c:pt idx="14">
                  <c:v>2020-09</c:v>
                </c:pt>
                <c:pt idx="15">
                  <c:v>2020-10</c:v>
                </c:pt>
                <c:pt idx="16">
                  <c:v>2020-11</c:v>
                </c:pt>
                <c:pt idx="17">
                  <c:v>2020-12</c:v>
                </c:pt>
                <c:pt idx="18">
                  <c:v>2021-01</c:v>
                </c:pt>
                <c:pt idx="19">
                  <c:v>2021-02</c:v>
                </c:pt>
                <c:pt idx="20">
                  <c:v>2021-03</c:v>
                </c:pt>
                <c:pt idx="21">
                  <c:v>2021-04</c:v>
                </c:pt>
                <c:pt idx="22">
                  <c:v>2021-05</c:v>
                </c:pt>
                <c:pt idx="23">
                  <c:v>2021-06</c:v>
                </c:pt>
              </c:strCache>
            </c:strRef>
          </c:cat>
          <c:val>
            <c:numRef>
              <c:f>List1!$C$2:$C$25</c:f>
              <c:numCache>
                <c:formatCode>#,##0</c:formatCode>
                <c:ptCount val="24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2500</c:v>
                </c:pt>
                <c:pt idx="5">
                  <c:v>1500</c:v>
                </c:pt>
                <c:pt idx="6">
                  <c:v>1500</c:v>
                </c:pt>
                <c:pt idx="7">
                  <c:v>1500</c:v>
                </c:pt>
                <c:pt idx="8">
                  <c:v>2500</c:v>
                </c:pt>
                <c:pt idx="9">
                  <c:v>4500</c:v>
                </c:pt>
                <c:pt idx="10">
                  <c:v>9000</c:v>
                </c:pt>
                <c:pt idx="11">
                  <c:v>5500</c:v>
                </c:pt>
                <c:pt idx="12">
                  <c:v>5000</c:v>
                </c:pt>
                <c:pt idx="13">
                  <c:v>4500</c:v>
                </c:pt>
                <c:pt idx="14">
                  <c:v>4500</c:v>
                </c:pt>
                <c:pt idx="15">
                  <c:v>4500</c:v>
                </c:pt>
                <c:pt idx="16">
                  <c:v>4000</c:v>
                </c:pt>
                <c:pt idx="17">
                  <c:v>4500</c:v>
                </c:pt>
                <c:pt idx="18">
                  <c:v>2500</c:v>
                </c:pt>
                <c:pt idx="19">
                  <c:v>4500</c:v>
                </c:pt>
                <c:pt idx="20">
                  <c:v>5000</c:v>
                </c:pt>
                <c:pt idx="21">
                  <c:v>4500</c:v>
                </c:pt>
                <c:pt idx="22">
                  <c:v>4000</c:v>
                </c:pt>
                <c:pt idx="2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A-4A35-AFF5-2537A44AA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161455"/>
        <c:axId val="1158451071"/>
      </c:areaChart>
      <c:catAx>
        <c:axId val="1273161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8451071"/>
        <c:crosses val="autoZero"/>
        <c:auto val="1"/>
        <c:lblAlgn val="ctr"/>
        <c:lblOffset val="100"/>
        <c:noMultiLvlLbl val="0"/>
      </c:catAx>
      <c:valAx>
        <c:axId val="115845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31614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8150582611294E-3"/>
          <c:y val="2.5590551181102362E-2"/>
          <c:w val="0.98446369883477747"/>
          <c:h val="0.946358267716535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A9A9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70F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1B9-4EBD-AB8F-51637DA1A603}"/>
              </c:ext>
            </c:extLst>
          </c:dPt>
          <c:val>
            <c:numRef>
              <c:f>Sheet1!$A$1:$AA$1</c:f>
              <c:numCache>
                <c:formatCode>General</c:formatCode>
                <c:ptCount val="27"/>
                <c:pt idx="0">
                  <c:v>7.8195449859697064E-2</c:v>
                </c:pt>
                <c:pt idx="1">
                  <c:v>0.15223723338293471</c:v>
                </c:pt>
                <c:pt idx="2">
                  <c:v>0.3196905608132683</c:v>
                </c:pt>
                <c:pt idx="3">
                  <c:v>0.33357305198906673</c:v>
                </c:pt>
                <c:pt idx="4">
                  <c:v>0.46020758996296873</c:v>
                </c:pt>
                <c:pt idx="5">
                  <c:v>0.46759334855315249</c:v>
                </c:pt>
                <c:pt idx="6">
                  <c:v>0.5815940640727213</c:v>
                </c:pt>
                <c:pt idx="7">
                  <c:v>0.78896514426991526</c:v>
                </c:pt>
                <c:pt idx="8">
                  <c:v>0.86593968566244239</c:v>
                </c:pt>
                <c:pt idx="9">
                  <c:v>1.1234646349151944</c:v>
                </c:pt>
                <c:pt idx="10">
                  <c:v>1.1551345663844526</c:v>
                </c:pt>
                <c:pt idx="11">
                  <c:v>1.1681011035540978</c:v>
                </c:pt>
                <c:pt idx="12">
                  <c:v>1.1949244114592084</c:v>
                </c:pt>
                <c:pt idx="13">
                  <c:v>1.3283641899504373</c:v>
                </c:pt>
                <c:pt idx="14">
                  <c:v>1.3410998063226875</c:v>
                </c:pt>
                <c:pt idx="15">
                  <c:v>1.3944339169005282</c:v>
                </c:pt>
                <c:pt idx="16">
                  <c:v>1.4520196693189602</c:v>
                </c:pt>
                <c:pt idx="17">
                  <c:v>1.5151421107180374</c:v>
                </c:pt>
                <c:pt idx="18">
                  <c:v>1.6291379524444149</c:v>
                </c:pt>
                <c:pt idx="19">
                  <c:v>1.7683183019776338</c:v>
                </c:pt>
                <c:pt idx="20">
                  <c:v>1.856626299550479</c:v>
                </c:pt>
                <c:pt idx="21">
                  <c:v>1.8665941108730877</c:v>
                </c:pt>
                <c:pt idx="22">
                  <c:v>2.1380246927410029</c:v>
                </c:pt>
                <c:pt idx="23">
                  <c:v>2.4953990706784612</c:v>
                </c:pt>
                <c:pt idx="24">
                  <c:v>2.8547874799345729</c:v>
                </c:pt>
                <c:pt idx="25">
                  <c:v>3.5956265119451825</c:v>
                </c:pt>
                <c:pt idx="26">
                  <c:v>4.1753561488348954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9-4EBD-AB8F-51637DA1A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0919199"/>
        <c:axId val="1"/>
      </c:barChart>
      <c:catAx>
        <c:axId val="16509191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175356148834895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509191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58906050714334E-2"/>
          <c:y val="0.12997913684616558"/>
          <c:w val="0.90598507441338227"/>
          <c:h val="0.773961624362172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B-4823-B126-9CA41F17B3F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B-4823-B126-9CA41F17B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List1!$A$2:$A$25</c:f>
              <c:strCache>
                <c:ptCount val="24"/>
                <c:pt idx="0">
                  <c:v>IT</c:v>
                </c:pt>
                <c:pt idx="1">
                  <c:v>GR</c:v>
                </c:pt>
                <c:pt idx="2">
                  <c:v>HU</c:v>
                </c:pt>
                <c:pt idx="3">
                  <c:v>SE</c:v>
                </c:pt>
                <c:pt idx="4">
                  <c:v>NL</c:v>
                </c:pt>
                <c:pt idx="5">
                  <c:v>SI</c:v>
                </c:pt>
                <c:pt idx="6">
                  <c:v>BE</c:v>
                </c:pt>
                <c:pt idx="7">
                  <c:v>LT</c:v>
                </c:pt>
                <c:pt idx="8">
                  <c:v>HR</c:v>
                </c:pt>
                <c:pt idx="9">
                  <c:v>BG</c:v>
                </c:pt>
                <c:pt idx="10">
                  <c:v>FR</c:v>
                </c:pt>
                <c:pt idx="11">
                  <c:v>DE</c:v>
                </c:pt>
                <c:pt idx="12">
                  <c:v>SK</c:v>
                </c:pt>
                <c:pt idx="13">
                  <c:v>EU</c:v>
                </c:pt>
                <c:pt idx="14">
                  <c:v>MT</c:v>
                </c:pt>
                <c:pt idx="15">
                  <c:v>ES</c:v>
                </c:pt>
                <c:pt idx="16">
                  <c:v>CY</c:v>
                </c:pt>
                <c:pt idx="17">
                  <c:v>PL</c:v>
                </c:pt>
                <c:pt idx="18">
                  <c:v>LV</c:v>
                </c:pt>
                <c:pt idx="19">
                  <c:v>CZ</c:v>
                </c:pt>
                <c:pt idx="20">
                  <c:v>PT </c:v>
                </c:pt>
                <c:pt idx="21">
                  <c:v>EE</c:v>
                </c:pt>
                <c:pt idx="22">
                  <c:v>FI</c:v>
                </c:pt>
                <c:pt idx="23">
                  <c:v>RO</c:v>
                </c:pt>
              </c:strCache>
            </c:strRef>
          </c:cat>
          <c:val>
            <c:numRef>
              <c:f>List1!$B$2:$B$25</c:f>
              <c:numCache>
                <c:formatCode>0%</c:formatCode>
                <c:ptCount val="24"/>
                <c:pt idx="0">
                  <c:v>0.18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0.11</c:v>
                </c:pt>
                <c:pt idx="9">
                  <c:v>0.11</c:v>
                </c:pt>
                <c:pt idx="10">
                  <c:v>0.1</c:v>
                </c:pt>
                <c:pt idx="11">
                  <c:v>0.09</c:v>
                </c:pt>
                <c:pt idx="12">
                  <c:v>0.09</c:v>
                </c:pt>
                <c:pt idx="13">
                  <c:v>0.08</c:v>
                </c:pt>
                <c:pt idx="14">
                  <c:v>7.0000000000000007E-2</c:v>
                </c:pt>
                <c:pt idx="15">
                  <c:v>0.06</c:v>
                </c:pt>
                <c:pt idx="16">
                  <c:v>0.06</c:v>
                </c:pt>
                <c:pt idx="17">
                  <c:v>0.05</c:v>
                </c:pt>
                <c:pt idx="18">
                  <c:v>0.05</c:v>
                </c:pt>
                <c:pt idx="19">
                  <c:v>0.04</c:v>
                </c:pt>
                <c:pt idx="20">
                  <c:v>0.04</c:v>
                </c:pt>
                <c:pt idx="21">
                  <c:v>0.03</c:v>
                </c:pt>
                <c:pt idx="22">
                  <c:v>0.03</c:v>
                </c:pt>
                <c:pt idx="2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3B-4823-B126-9CA41F17B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832080"/>
        <c:axId val="521822896"/>
      </c:barChart>
      <c:catAx>
        <c:axId val="5218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1822896"/>
        <c:crosses val="autoZero"/>
        <c:auto val="1"/>
        <c:lblAlgn val="ctr"/>
        <c:lblOffset val="100"/>
        <c:noMultiLvlLbl val="0"/>
      </c:catAx>
      <c:valAx>
        <c:axId val="52182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18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961612284069098E-2"/>
          <c:y val="4.49438202247191E-2"/>
          <c:w val="0.96007677543186176"/>
          <c:h val="0.91011235955056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8C8C8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1.5318395989974938</c:v>
                </c:pt>
                <c:pt idx="1">
                  <c:v>2.0001922036002484</c:v>
                </c:pt>
                <c:pt idx="2">
                  <c:v>2.8000000000000003</c:v>
                </c:pt>
                <c:pt idx="3">
                  <c:v>3.8</c:v>
                </c:pt>
                <c:pt idx="4">
                  <c:v>3.8903869814020031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B-4ADF-8C24-944BD5A288E4}"/>
            </c:ext>
          </c:extLst>
        </c:ser>
        <c:ser>
          <c:idx val="1"/>
          <c:order val="1"/>
          <c:spPr>
            <a:solidFill>
              <a:srgbClr val="C8C8C8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B-4ADF-8C24-944BD5A28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60688351"/>
        <c:axId val="1"/>
      </c:barChart>
      <c:catAx>
        <c:axId val="6606883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.04637096774193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6606883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5901875901876E-2"/>
          <c:y val="4.4180118946474084E-2"/>
          <c:w val="0.96248196248196249"/>
          <c:h val="0.911639762107051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8C8C8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3.3034450212364326</c:v>
                </c:pt>
                <c:pt idx="1">
                  <c:v>5.272895643063185</c:v>
                </c:pt>
                <c:pt idx="2">
                  <c:v>9.1043191654605753</c:v>
                </c:pt>
                <c:pt idx="3">
                  <c:v>9.9</c:v>
                </c:pt>
                <c:pt idx="4">
                  <c:v>12.046370967741936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F-46DC-AB04-5130C7D83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01632095"/>
        <c:axId val="1"/>
      </c:barChart>
      <c:catAx>
        <c:axId val="3016320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.04637096774193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3016320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93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623888"/>
            <a:ext cx="7188200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cs-CZ" dirty="0"/>
              <a:t>Notes view: </a:t>
            </a:r>
            <a:fld id="{128CEAFE-FA94-43E5-B0FF-D47E1CCDD1B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07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623888"/>
            <a:ext cx="7188200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cs-CZ"/>
              <a:t>Notes view: </a:t>
            </a:r>
            <a:fld id="{128CEAFE-FA94-43E5-B0FF-D47E1CCDD1B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87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623888"/>
            <a:ext cx="7188200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cs-CZ"/>
              <a:t>Notes view: </a:t>
            </a:r>
            <a:fld id="{128CEAFE-FA94-43E5-B0FF-D47E1CCDD1B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2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750" y="623888"/>
            <a:ext cx="7188200" cy="40433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cs-CZ"/>
              <a:t>Notes view: </a:t>
            </a:r>
            <a:fld id="{128CEAFE-FA94-43E5-B0FF-D47E1CCDD1B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05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37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- 2 sloupce">
  <p:cSld name="Txt - 2 sloupc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898223" y="864000"/>
            <a:ext cx="766609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35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898223" y="2133001"/>
            <a:ext cx="3599857" cy="17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2639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2pPr>
            <a:lvl3pPr marL="1371600" lvl="2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Arial"/>
              <a:buChar char="•"/>
              <a:defRPr sz="1400"/>
            </a:lvl3pPr>
            <a:lvl4pPr marL="1828800" lvl="3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4pPr>
            <a:lvl5pPr marL="2286000" lvl="4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531601" y="6415504"/>
            <a:ext cx="574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70" y="5605626"/>
            <a:ext cx="1938680" cy="86214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7964461" y="2133000"/>
            <a:ext cx="3599857" cy="17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2639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2pPr>
            <a:lvl3pPr marL="1371600" lvl="2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Arial"/>
              <a:buChar char="•"/>
              <a:defRPr sz="1400"/>
            </a:lvl3pPr>
            <a:lvl4pPr marL="1828800" lvl="3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4pPr>
            <a:lvl5pPr marL="2286000" lvl="4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l="595" r="-593"/>
          <a:stretch/>
        </p:blipFill>
        <p:spPr>
          <a:xfrm>
            <a:off x="0" y="0"/>
            <a:ext cx="302802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- 2 sloupce a hmatník">
  <p:cSld name="Txt - 2 sloupce a hmatní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898224" y="864000"/>
            <a:ext cx="6482294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35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898223" y="2133001"/>
            <a:ext cx="3599857" cy="17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2639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2pPr>
            <a:lvl3pPr marL="1371600" lvl="2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Arial"/>
              <a:buChar char="•"/>
              <a:defRPr sz="1400"/>
            </a:lvl3pPr>
            <a:lvl4pPr marL="1828800" lvl="3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4pPr>
            <a:lvl5pPr marL="2286000" lvl="4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1531601" y="6415504"/>
            <a:ext cx="574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70" y="5605626"/>
            <a:ext cx="1938680" cy="8621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7964461" y="2133000"/>
            <a:ext cx="3599857" cy="17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2639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2pPr>
            <a:lvl3pPr marL="1371600" lvl="2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Arial"/>
              <a:buChar char="•"/>
              <a:defRPr sz="1400"/>
            </a:lvl3pPr>
            <a:lvl4pPr marL="1828800" lvl="3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4pPr>
            <a:lvl5pPr marL="2286000" lvl="4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71" name="Google Shape;71;p16"/>
          <p:cNvGraphicFramePr/>
          <p:nvPr/>
        </p:nvGraphicFramePr>
        <p:xfrm>
          <a:off x="12240000" y="94170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{26C2C4D8-75C0-4400-A048-B5017629AA4E}</a:tableStyleId>
              </a:tblPr>
              <a:tblGrid>
                <a:gridCol w="15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000"/>
                        <a:buFont typeface="Montserrat"/>
                        <a:buNone/>
                      </a:pPr>
                      <a:r>
                        <a:rPr lang="cs-CZ" sz="1000" u="none" strike="noStrike" cap="none">
                          <a:solidFill>
                            <a:schemeClr val="lt2"/>
                          </a:solidFill>
                        </a:rPr>
                        <a:t>HMATNÍK</a:t>
                      </a:r>
                      <a:endParaRPr sz="1400" u="none" strike="noStrike" cap="none"/>
                    </a:p>
                  </a:txBody>
                  <a:tcPr marL="91450" marR="648000" marT="90000" marB="90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l="595" r="-593"/>
          <a:stretch/>
        </p:blipFill>
        <p:spPr>
          <a:xfrm>
            <a:off x="0" y="0"/>
            <a:ext cx="3028029" cy="342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6"/>
          <p:cNvGrpSpPr/>
          <p:nvPr/>
        </p:nvGrpSpPr>
        <p:grpSpPr>
          <a:xfrm>
            <a:off x="12186321" y="1548554"/>
            <a:ext cx="2594550" cy="4595071"/>
            <a:chOff x="12186321" y="1548554"/>
            <a:chExt cx="2594550" cy="4595071"/>
          </a:xfrm>
        </p:grpSpPr>
        <p:sp>
          <p:nvSpPr>
            <p:cNvPr id="74" name="Google Shape;74;p16"/>
            <p:cNvSpPr txBox="1"/>
            <p:nvPr/>
          </p:nvSpPr>
          <p:spPr>
            <a:xfrm>
              <a:off x="12264800" y="1548554"/>
              <a:ext cx="2516071" cy="45950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NÁVOD: hmatníky</a:t>
              </a:r>
              <a:b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70900" marR="0" lvl="0" indent="-270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AutoNum type="arabicPeriod"/>
              </a:pP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 snímku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„Vzorové objekty“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který se nachází za celožlutým snímkem, si do schránky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zkopírujte</a:t>
              </a:r>
              <a:b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hmatník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vložte jej na požadovaný snímek.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70900" marR="0" lvl="0" indent="-270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AutoNum type="arabicPeriod"/>
              </a:pP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Upravte text hmatníku.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70900" marR="0" lvl="0" indent="-270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AutoNum type="arabicPeriod"/>
              </a:pP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Tažením za editační bod na levé straně</a:t>
              </a:r>
              <a:b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rámečku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roztáhněte objekt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aby text</a:t>
              </a:r>
              <a:b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byl již pouze na</a:t>
              </a:r>
              <a:b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jednom řádku.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16"/>
            <p:cNvPicPr preferRelativeResize="0"/>
            <p:nvPr/>
          </p:nvPicPr>
          <p:blipFill rotWithShape="1">
            <a:blip r:embed="rId4">
              <a:alphaModFix/>
            </a:blip>
            <a:srcRect l="4115"/>
            <a:stretch/>
          </p:blipFill>
          <p:spPr>
            <a:xfrm>
              <a:off x="12812217" y="5161126"/>
              <a:ext cx="1741364" cy="88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6"/>
            <p:cNvSpPr/>
            <p:nvPr/>
          </p:nvSpPr>
          <p:spPr>
            <a:xfrm>
              <a:off x="12812217" y="5483233"/>
              <a:ext cx="279330" cy="244786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 rot="-8998704">
              <a:off x="12351048" y="4631199"/>
              <a:ext cx="1273860" cy="100006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miter lim="800000"/>
              <a:headEnd type="triangle" w="lg" len="lg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">
  <p:cSld name="Graf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696193" y="864000"/>
            <a:ext cx="1086812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35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1531601" y="6415504"/>
            <a:ext cx="574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70" y="5605626"/>
            <a:ext cx="1938680" cy="8621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6193" y="1956461"/>
            <a:ext cx="10868126" cy="3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35433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8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2908300" y="5646573"/>
            <a:ext cx="8656019" cy="16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2639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 b="0" i="0" u="none" strike="sng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26389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 strike="sngStrike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í snímek">
  <p:cSld name="Poslední snímek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l="2705" r="-6377"/>
          <a:stretch/>
        </p:blipFill>
        <p:spPr>
          <a:xfrm>
            <a:off x="3882948" y="2479668"/>
            <a:ext cx="4426103" cy="189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vod" type="tx">
  <p:cSld name="TITLE_AND_BODY">
    <p:bg>
      <p:bgPr>
        <a:solidFill>
          <a:srgbClr val="FD9198">
            <a:alpha val="24313"/>
          </a:srgb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626001" y="1124359"/>
            <a:ext cx="2518032" cy="176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78900" marR="0" lvl="0" indent="-3789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SzPts val="2800"/>
              <a:buFont typeface="Montserrat"/>
              <a:buAutoNum type="arabicPeriod"/>
            </a:pPr>
            <a:r>
              <a:rPr lang="cs-CZ"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VYBERTE SPRÁVNOU PŘEDLOHU SNÍMKU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kartě Domů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použijte tlačítko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Nový snímek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626003" y="392669"/>
            <a:ext cx="10979302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</a:pPr>
            <a:r>
              <a:rPr lang="cs-CZ"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NÁVOD, JAK PRACOVAT S TOUTO ŠABLONOU PREZENTACE (1)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0"/>
          <p:cNvGrpSpPr/>
          <p:nvPr/>
        </p:nvGrpSpPr>
        <p:grpSpPr>
          <a:xfrm>
            <a:off x="6509358" y="3591984"/>
            <a:ext cx="4969484" cy="1815880"/>
            <a:chOff x="6096000" y="3090944"/>
            <a:chExt cx="4969484" cy="1815880"/>
          </a:xfrm>
        </p:grpSpPr>
        <p:sp>
          <p:nvSpPr>
            <p:cNvPr id="101" name="Google Shape;101;p20"/>
            <p:cNvSpPr txBox="1"/>
            <p:nvPr/>
          </p:nvSpPr>
          <p:spPr>
            <a:xfrm>
              <a:off x="6096000" y="3090944"/>
              <a:ext cx="4969484" cy="1815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Nadpis je vždy v samostatném textovém rámečku.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6000" marR="0" lvl="0" indent="-12709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6000" marR="0" lvl="0" indent="-216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rámečcích pro textový obsah jsou nadefinované úrovně 1 až 3. Vybranému řádku/textu</a:t>
              </a:r>
              <a:b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potom přiřadíte úroveň pomocí tlačítek</a:t>
              </a:r>
              <a:b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„Zmenšit odsazení“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nebo      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„Zvětšit odsazení“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které se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kartě Domů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nacházejí zhruba uprostřed tlačítkové lišty.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20"/>
            <p:cNvGrpSpPr/>
            <p:nvPr/>
          </p:nvGrpSpPr>
          <p:grpSpPr>
            <a:xfrm>
              <a:off x="6337871" y="4209331"/>
              <a:ext cx="2882375" cy="200376"/>
              <a:chOff x="6463130" y="4129956"/>
              <a:chExt cx="2882375" cy="200376"/>
            </a:xfrm>
          </p:grpSpPr>
          <p:pic>
            <p:nvPicPr>
              <p:cNvPr id="103" name="Google Shape;103;p2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6463130" y="4129956"/>
                <a:ext cx="229001" cy="200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116504" y="4129956"/>
                <a:ext cx="229001" cy="2003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5" name="Google Shape;105;p20"/>
          <p:cNvSpPr txBox="1"/>
          <p:nvPr/>
        </p:nvSpPr>
        <p:spPr>
          <a:xfrm>
            <a:off x="626000" y="3153571"/>
            <a:ext cx="5339623" cy="198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78900" marR="0" lvl="0" indent="-3789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SzPts val="2800"/>
              <a:buFont typeface="Montserrat"/>
              <a:buAutoNum type="arabicPeriod" startAt="3"/>
            </a:pPr>
            <a:r>
              <a:rPr lang="cs-CZ"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NAFORMÁTUJTE TEXT DO POŽADOVANÉ PODOBY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Nejdříve je nutné poznamenat, že PowerPoint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kromě jiného neumožňuje ani nadefinovat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množství stylů, které se následně textu přiřazují,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jako to umí např. Word. PowerPoint „pracuje se styly“ formou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přiřazování úrovně textu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008551" y="4871850"/>
            <a:ext cx="4753421" cy="17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 této šabloně jsou nadefinovány čtyři úrovně textu: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</a:pPr>
            <a:r>
              <a:rPr lang="cs-CZ"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Nadpis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None/>
            </a:pPr>
            <a:r>
              <a:rPr lang="cs-CZ"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Úroveň 1 – podnadpis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Montserrat"/>
              <a:buChar char="•"/>
            </a:pPr>
            <a:r>
              <a:rPr lang="cs-CZ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Úroveň 2 – běžný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marR="0" lvl="0" indent="-216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Úroveň 3 – odrážky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4655506" y="4870324"/>
            <a:ext cx="6882066" cy="1626589"/>
            <a:chOff x="4655506" y="4820220"/>
            <a:chExt cx="6882066" cy="1626589"/>
          </a:xfrm>
        </p:grpSpPr>
        <p:pic>
          <p:nvPicPr>
            <p:cNvPr id="108" name="Google Shape;10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55506" y="5747850"/>
              <a:ext cx="6882066" cy="698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0"/>
            <p:cNvSpPr/>
            <p:nvPr/>
          </p:nvSpPr>
          <p:spPr>
            <a:xfrm>
              <a:off x="9696234" y="5903175"/>
              <a:ext cx="463463" cy="388307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 rot="1879723">
              <a:off x="8857625" y="5081220"/>
              <a:ext cx="1287025" cy="100949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triangle" w="lg" len="lg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1" name="Google Shape;111;p20"/>
          <p:cNvGrpSpPr/>
          <p:nvPr/>
        </p:nvGrpSpPr>
        <p:grpSpPr>
          <a:xfrm>
            <a:off x="6139220" y="1124359"/>
            <a:ext cx="5466085" cy="2200600"/>
            <a:chOff x="6139220" y="1247030"/>
            <a:chExt cx="5466085" cy="2200600"/>
          </a:xfrm>
        </p:grpSpPr>
        <p:sp>
          <p:nvSpPr>
            <p:cNvPr id="112" name="Google Shape;112;p20"/>
            <p:cNvSpPr txBox="1"/>
            <p:nvPr/>
          </p:nvSpPr>
          <p:spPr>
            <a:xfrm>
              <a:off x="6139220" y="1247030"/>
              <a:ext cx="3557014" cy="2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>
                  <a:schemeClr val="lt2"/>
                </a:buClr>
                <a:buSzPts val="2800"/>
                <a:buFont typeface="Montserrat"/>
                <a:buAutoNum type="arabicPeriod" startAt="2"/>
              </a:pPr>
              <a:r>
                <a:rPr lang="cs-CZ" sz="1400" b="1" i="0" u="none" strike="noStrike" cap="non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VLOŽTE TEXT</a:t>
              </a:r>
              <a:br>
                <a:rPr lang="cs-CZ" sz="1400" b="1" i="0" u="none" strike="noStrike" cap="non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br>
                <a:rPr lang="cs-CZ" sz="1400" b="1" i="0" u="none" strike="noStrike" cap="non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Máte dvě možnosti, které Vám umožňují vložit text bez nežádoucího stylu.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Úpravy &gt; Vložit a přizpůsobit formátování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nebo na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kartě Domů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pomocí tlačítka </a:t>
              </a:r>
              <a:r>
                <a:rPr lang="cs-CZ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Vložit &gt; Zachovat pouze text</a:t>
              </a:r>
              <a:r>
                <a:rPr lang="cs-CZ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19534" y="1358677"/>
              <a:ext cx="1785771" cy="14426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9886" y="1196927"/>
            <a:ext cx="2588148" cy="169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3121638" y="1124359"/>
            <a:ext cx="463463" cy="38830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/>
          <p:nvPr/>
        </p:nvSpPr>
        <p:spPr>
          <a:xfrm rot="6162626">
            <a:off x="2045257" y="1015487"/>
            <a:ext cx="1273860" cy="1000064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triangle" w="lg" len="lg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0" y="0"/>
            <a:ext cx="12192000" cy="276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vytvoření prezentace tento snímek smažte.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vod 2">
  <p:cSld name="návod 2">
    <p:bg>
      <p:bgPr>
        <a:solidFill>
          <a:srgbClr val="FD9198">
            <a:alpha val="24313"/>
          </a:srgbClr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136357" y="3868285"/>
            <a:ext cx="11919286" cy="2846931"/>
          </a:xfrm>
          <a:prstGeom prst="rect">
            <a:avLst/>
          </a:prstGeom>
          <a:solidFill>
            <a:srgbClr val="FFFFFF">
              <a:alpha val="69411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0" name="Google Shape;120;p21"/>
          <p:cNvGraphicFramePr/>
          <p:nvPr/>
        </p:nvGraphicFramePr>
        <p:xfrm>
          <a:off x="5286674" y="4527590"/>
          <a:ext cx="3148080" cy="17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Google Shape;121;p21"/>
          <p:cNvSpPr txBox="1"/>
          <p:nvPr/>
        </p:nvSpPr>
        <p:spPr>
          <a:xfrm>
            <a:off x="626000" y="1124359"/>
            <a:ext cx="5085867" cy="284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78900" marR="0" lvl="0" indent="-3789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SzPts val="2800"/>
              <a:buFont typeface="Montserrat"/>
              <a:buAutoNum type="arabicPeriod" startAt="4"/>
            </a:pPr>
            <a:r>
              <a:rPr lang="cs-CZ"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HMATNÍKY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snímcích 19 a 20 jsou na pravém okraji použité „hmatníky“ –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předlohy „Txt – 1 sloupec a hmatník“ 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„Txt – 2 sloupce a hmatník“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PowerPoint neumožňuje tento textový rámeček nadefinovat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předloze snímku, aby fungoval, jak potřebujeme, takže jej do Vaší prezentace musíte vložit ručně. 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Návod je uveden vpravo na uvedených předlohách snímků.</a:t>
            </a:r>
            <a:endParaRPr sz="1400" b="0" i="0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26002" y="392669"/>
            <a:ext cx="11085833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</a:pPr>
            <a:r>
              <a:rPr lang="cs-CZ"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NÁVOD, JAK PRACOVAT S TOUTO ŠABLONOU PREZENTACE (2)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26000" y="4095786"/>
            <a:ext cx="5085865" cy="284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78900" marR="0" lvl="0" indent="-3789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SzPts val="2800"/>
              <a:buFont typeface="Montserrat"/>
              <a:buAutoNum type="arabicPeriod" startAt="6"/>
            </a:pPr>
            <a:r>
              <a:rPr lang="cs-CZ"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GRAFY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 vytvoření snímku s grafem použijte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předlohu „Graf“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Podrobný návod je uveden</a:t>
            </a:r>
            <a:b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vpravo na uvedené předloze snímku.</a:t>
            </a:r>
            <a:b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 vytvoření grafu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budete také potřebovat</a:t>
            </a:r>
            <a:b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jednu z vytvořených šablon grafu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(nrb_prstencovy, nrb_sloupcovy, nrb_spojnicovy). Pokud je na svém počítači nemáte, požádejte prosím admina o jejich nainstalování.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0" y="0"/>
            <a:ext cx="12192000" cy="276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vytvoření prezentace tento snímek smažte.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325179" y="1124359"/>
            <a:ext cx="5085867" cy="176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78900" marR="0" lvl="0" indent="-37890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SzPts val="2800"/>
              <a:buFont typeface="Montserrat"/>
              <a:buAutoNum type="arabicPeriod" startAt="5"/>
            </a:pPr>
            <a:r>
              <a:rPr lang="cs-CZ"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TABULKY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 vytvoření snímku s grafem použijte </a:t>
            </a: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předlohu</a:t>
            </a:r>
            <a:b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„Txt – 1 obsah“</a:t>
            </a:r>
            <a:r>
              <a:rPr lang="cs-CZ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Podrobný návod je uveden</a:t>
            </a:r>
            <a:b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vpravo na uvedené předloze snímku.</a:t>
            </a:r>
            <a:br>
              <a:rPr lang="cs-CZ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104" y="2391410"/>
            <a:ext cx="2830376" cy="11256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21"/>
          <p:cNvGraphicFramePr/>
          <p:nvPr/>
        </p:nvGraphicFramePr>
        <p:xfrm>
          <a:off x="7762777" y="4170887"/>
          <a:ext cx="1606931" cy="23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8" name="Google Shape;128;p21"/>
          <p:cNvGraphicFramePr/>
          <p:nvPr/>
        </p:nvGraphicFramePr>
        <p:xfrm>
          <a:off x="9590350" y="4170886"/>
          <a:ext cx="2262093" cy="23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vod 3 - vzorové objekty">
  <p:cSld name="návod 3 - vzorové objekty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626002" y="369519"/>
            <a:ext cx="11323828" cy="4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</a:pPr>
            <a:r>
              <a:rPr lang="cs-CZ"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VZOROVÉ OBJEKTY PRO INFOGRAFIKU A HMATNÍKY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0" y="-341478"/>
            <a:ext cx="12192000" cy="338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vytvoření prezentace tento snímek smažte.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2DD75-1D9F-BE4F-B831-B4751E362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358736"/>
            <a:ext cx="6480000" cy="2869259"/>
          </a:xfrm>
        </p:spPr>
        <p:txBody>
          <a:bodyPr lIns="0" tIns="0" rIns="0" bIns="0" anchor="b" anchorCtr="0"/>
          <a:lstStyle>
            <a:lvl1pPr>
              <a:defRPr kumimoji="0" lang="cs-CZ" sz="3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Název prezentace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6C144BC3-1F31-034B-812E-DC3C502C7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05" r="36823"/>
          <a:stretch/>
        </p:blipFill>
        <p:spPr>
          <a:xfrm>
            <a:off x="7422397" y="0"/>
            <a:ext cx="4353508" cy="3201607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C1E8E5E-6D75-EE4C-9243-F9731F282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560342"/>
            <a:ext cx="6480000" cy="1297657"/>
          </a:xfrm>
        </p:spPr>
        <p:txBody>
          <a:bodyPr lIns="0" tIns="0" rIns="0" bIns="0"/>
          <a:lstStyle>
            <a:lvl1pPr marL="0" indent="0">
              <a:buNone/>
              <a:defRPr kumimoji="0" lang="cs-CZ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258473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2BAC610-08B0-7E36-3C95-717FEA63E3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605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BAC610-08B0-7E36-3C95-717FEA63E3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 rtl="0"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cs-CZ"/>
              <a:t>Click to add 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8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35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639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E6051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sng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sng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531601" y="6415504"/>
            <a:ext cx="574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16.png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2.xml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55" Type="http://schemas.openxmlformats.org/officeDocument/2006/relationships/image" Target="../media/image32.png"/><Relationship Id="rId63" Type="http://schemas.openxmlformats.org/officeDocument/2006/relationships/image" Target="../media/image40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chart" Target="../charts/chart4.xml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image" Target="../media/image35.png"/><Relationship Id="rId5" Type="http://schemas.openxmlformats.org/officeDocument/2006/relationships/tags" Target="../tags/tag6.xml"/><Relationship Id="rId61" Type="http://schemas.openxmlformats.org/officeDocument/2006/relationships/image" Target="../media/image38.png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oleObject" Target="../embeddings/oleObject2.bin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56" Type="http://schemas.openxmlformats.org/officeDocument/2006/relationships/image" Target="../media/image33.png"/><Relationship Id="rId64" Type="http://schemas.openxmlformats.org/officeDocument/2006/relationships/image" Target="../media/image41.png"/><Relationship Id="rId8" Type="http://schemas.openxmlformats.org/officeDocument/2006/relationships/tags" Target="../tags/tag9.xml"/><Relationship Id="rId51" Type="http://schemas.openxmlformats.org/officeDocument/2006/relationships/image" Target="../media/image28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9.xml"/><Relationship Id="rId38" Type="http://schemas.openxmlformats.org/officeDocument/2006/relationships/image" Target="../media/image15.png"/><Relationship Id="rId46" Type="http://schemas.openxmlformats.org/officeDocument/2006/relationships/image" Target="../media/image23.png"/><Relationship Id="rId59" Type="http://schemas.openxmlformats.org/officeDocument/2006/relationships/image" Target="../media/image36.png"/><Relationship Id="rId20" Type="http://schemas.openxmlformats.org/officeDocument/2006/relationships/tags" Target="../tags/tag21.xml"/><Relationship Id="rId41" Type="http://schemas.openxmlformats.org/officeDocument/2006/relationships/image" Target="../media/image18.png"/><Relationship Id="rId54" Type="http://schemas.openxmlformats.org/officeDocument/2006/relationships/image" Target="../media/image31.png"/><Relationship Id="rId62" Type="http://schemas.openxmlformats.org/officeDocument/2006/relationships/image" Target="../media/image3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4.emf"/><Relationship Id="rId49" Type="http://schemas.openxmlformats.org/officeDocument/2006/relationships/image" Target="../media/image26.png"/><Relationship Id="rId57" Type="http://schemas.openxmlformats.org/officeDocument/2006/relationships/image" Target="../media/image34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image" Target="../media/image21.png"/><Relationship Id="rId52" Type="http://schemas.openxmlformats.org/officeDocument/2006/relationships/image" Target="../media/image29.png"/><Relationship Id="rId60" Type="http://schemas.openxmlformats.org/officeDocument/2006/relationships/image" Target="../media/image37.png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oleObject" Target="../embeddings/oleObject3.bin"/><Relationship Id="rId39" Type="http://schemas.openxmlformats.org/officeDocument/2006/relationships/image" Target="../media/image50.png"/><Relationship Id="rId21" Type="http://schemas.openxmlformats.org/officeDocument/2006/relationships/tags" Target="../tags/tag54.xml"/><Relationship Id="rId34" Type="http://schemas.openxmlformats.org/officeDocument/2006/relationships/image" Target="../media/image21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46.png"/><Relationship Id="rId38" Type="http://schemas.openxmlformats.org/officeDocument/2006/relationships/image" Target="../media/image16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chart" Target="../charts/chart7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slideLayout" Target="../slideLayouts/slideLayout9.xml"/><Relationship Id="rId32" Type="http://schemas.openxmlformats.org/officeDocument/2006/relationships/image" Target="../media/image18.png"/><Relationship Id="rId37" Type="http://schemas.openxmlformats.org/officeDocument/2006/relationships/image" Target="../media/image49.png"/><Relationship Id="rId40" Type="http://schemas.openxmlformats.org/officeDocument/2006/relationships/image" Target="../media/image17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chart" Target="../charts/chart6.xml"/><Relationship Id="rId36" Type="http://schemas.openxmlformats.org/officeDocument/2006/relationships/image" Target="../media/image48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4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image" Target="../media/image43.emf"/><Relationship Id="rId30" Type="http://schemas.openxmlformats.org/officeDocument/2006/relationships/image" Target="../media/image44.png"/><Relationship Id="rId35" Type="http://schemas.openxmlformats.org/officeDocument/2006/relationships/image" Target="../media/image47.png"/><Relationship Id="rId8" Type="http://schemas.openxmlformats.org/officeDocument/2006/relationships/tags" Target="../tags/tag41.xml"/><Relationship Id="rId3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Relationship Id="rId6" Type="http://schemas.openxmlformats.org/officeDocument/2006/relationships/image" Target="../media/image49.png"/><Relationship Id="rId11" Type="http://schemas.openxmlformats.org/officeDocument/2006/relationships/image" Target="../media/image16.png"/><Relationship Id="rId5" Type="http://schemas.openxmlformats.org/officeDocument/2006/relationships/image" Target="../media/image13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7.png"/><Relationship Id="rId18" Type="http://schemas.openxmlformats.org/officeDocument/2006/relationships/image" Target="../media/image6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0.jpeg"/><Relationship Id="rId1" Type="http://schemas.openxmlformats.org/officeDocument/2006/relationships/tags" Target="../tags/tag58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13.emf"/><Relationship Id="rId15" Type="http://schemas.openxmlformats.org/officeDocument/2006/relationships/image" Target="../media/image59.png"/><Relationship Id="rId10" Type="http://schemas.openxmlformats.org/officeDocument/2006/relationships/image" Target="../media/image47.png"/><Relationship Id="rId19" Type="http://schemas.microsoft.com/office/2007/relationships/hdphoto" Target="../media/hdphoto1.wdp"/><Relationship Id="rId4" Type="http://schemas.openxmlformats.org/officeDocument/2006/relationships/oleObject" Target="../embeddings/oleObject5.bin"/><Relationship Id="rId9" Type="http://schemas.openxmlformats.org/officeDocument/2006/relationships/image" Target="../media/image54.jpe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07E1530-83C1-E446-B4D3-3412C9F5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966" y="2846196"/>
            <a:ext cx="9519829" cy="3471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b="1" u="sng" dirty="0">
                <a:latin typeface="Montserrat" panose="00000500000000000000" pitchFamily="2" charset="-18"/>
              </a:rPr>
            </a:br>
            <a:br>
              <a:rPr lang="cs-CZ" sz="4400" b="1" dirty="0">
                <a:latin typeface="Montserrat" panose="00000500000000000000" pitchFamily="2" charset="-18"/>
              </a:rPr>
            </a:br>
            <a:br>
              <a:rPr lang="cs-CZ" sz="4400" b="1" dirty="0">
                <a:latin typeface="Montserrat" panose="00000500000000000000" pitchFamily="2" charset="-18"/>
              </a:rPr>
            </a:br>
            <a:br>
              <a:rPr lang="cs-CZ" sz="4400" b="1" dirty="0">
                <a:latin typeface="Montserrat" panose="00000500000000000000" pitchFamily="2" charset="-18"/>
              </a:rPr>
            </a:br>
            <a:br>
              <a:rPr lang="cs-CZ" sz="4400" b="1" dirty="0">
                <a:latin typeface="Montserrat" panose="00000500000000000000" pitchFamily="2" charset="-18"/>
              </a:rPr>
            </a:br>
            <a:r>
              <a:rPr lang="cs-CZ" sz="4400" b="1" dirty="0">
                <a:latin typeface="Montserrat" panose="00000500000000000000" pitchFamily="2" charset="-18"/>
              </a:rPr>
              <a:t>FINANČNÍ NÁSTROJE</a:t>
            </a:r>
            <a:br>
              <a:rPr lang="cs-CZ" sz="2700" b="1" dirty="0">
                <a:latin typeface="Montserrat" panose="00000500000000000000" pitchFamily="2" charset="-18"/>
              </a:rPr>
            </a:br>
            <a:br>
              <a:rPr lang="cs-CZ" sz="2700" b="1" dirty="0">
                <a:latin typeface="Montserrat" panose="00000500000000000000" pitchFamily="2" charset="-18"/>
              </a:rPr>
            </a:br>
            <a:r>
              <a:rPr lang="cs-CZ" sz="2700" b="1" dirty="0">
                <a:latin typeface="Montserrat" panose="00000500000000000000" pitchFamily="2" charset="-18"/>
              </a:rPr>
              <a:t>„SPOLEČNĚ FINANCUJEME LEPŠÍ ČESKO“</a:t>
            </a:r>
            <a:br>
              <a:rPr lang="cs-CZ" sz="4400" b="1" dirty="0">
                <a:latin typeface="Montserrat" panose="00000500000000000000" pitchFamily="2" charset="-18"/>
              </a:rPr>
            </a:br>
            <a:br>
              <a:rPr lang="cs-CZ" sz="1800" dirty="0"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KONFERENCE „OBEC ŘÁDNÝM HOSPODÁŘEM“</a:t>
            </a:r>
            <a:br>
              <a:rPr lang="cs-CZ" sz="1800" dirty="0"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Svaz měst a obcí České republiky</a:t>
            </a:r>
            <a:br>
              <a:rPr lang="cs-CZ" sz="1800" dirty="0"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27. listopadu 2024, Praha</a:t>
            </a:r>
            <a:br>
              <a:rPr lang="cs-CZ" sz="1800" u="sng" dirty="0">
                <a:latin typeface="Montserrat" panose="00000500000000000000" pitchFamily="2" charset="-18"/>
              </a:rPr>
            </a:br>
            <a:endParaRPr lang="cs-CZ" sz="1800" u="sng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918706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95C835A9-D309-138E-84E3-972E8A83EA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54" imgH="456" progId="TCLayout.ActiveDocument.1">
                  <p:embed/>
                </p:oleObj>
              </mc:Choice>
              <mc:Fallback>
                <p:oleObj name="think-cell Slide" r:id="rId35" imgW="454" imgH="456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C835A9-D309-138E-84E3-972E8A83E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B15B89-5D6F-3EB1-8118-D93C6CEC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521254"/>
            <a:ext cx="11575701" cy="867890"/>
          </a:xfrm>
        </p:spPr>
        <p:txBody>
          <a:bodyPr vert="horz" wrap="square">
            <a:spAutoFit/>
          </a:bodyPr>
          <a:lstStyle/>
          <a:p>
            <a:pPr algn="ctr">
              <a:buSzPts val="2400"/>
            </a:pPr>
            <a: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Česká republika má nízké tempo růstu ekonomiky</a:t>
            </a:r>
            <a:b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 a zaostává za zbytkem EU 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9E3C7287-8B60-2F62-3A07-26DFFCD1D49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452133"/>
              </p:ext>
            </p:extLst>
          </p:nvPr>
        </p:nvGraphicFramePr>
        <p:xfrm>
          <a:off x="550863" y="2613025"/>
          <a:ext cx="10626725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C703D27D-4C2D-A4D3-7324-4F8418DCCBD1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10718800" y="2830513"/>
            <a:ext cx="363539" cy="155576"/>
          </a:xfrm>
          <a:custGeom>
            <a:avLst/>
            <a:gdLst/>
            <a:ahLst/>
            <a:cxnLst/>
            <a:rect l="0" t="0" r="0" b="0"/>
            <a:pathLst>
              <a:path w="363539" h="155576">
                <a:moveTo>
                  <a:pt x="0" y="98425"/>
                </a:moveTo>
                <a:lnTo>
                  <a:pt x="363538" y="0"/>
                </a:lnTo>
                <a:lnTo>
                  <a:pt x="363538" y="57150"/>
                </a:lnTo>
                <a:lnTo>
                  <a:pt x="0" y="155575"/>
                </a:lnTo>
                <a:close/>
              </a:path>
            </a:pathLst>
          </a:custGeom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F7A2DF-FCD5-FCFE-ACAE-652BA74F22CF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10718800" y="2830513"/>
            <a:ext cx="363539" cy="98426"/>
          </a:xfrm>
          <a:custGeom>
            <a:avLst/>
            <a:gdLst/>
            <a:ahLst/>
            <a:cxnLst/>
            <a:rect l="0" t="0" r="0" b="0"/>
            <a:pathLst>
              <a:path w="363539" h="98426">
                <a:moveTo>
                  <a:pt x="0" y="98425"/>
                </a:moveTo>
                <a:lnTo>
                  <a:pt x="363538" y="0"/>
                </a:lnTo>
              </a:path>
            </a:pathLst>
          </a:cu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Montserrat" panose="00000500000000000000" pitchFamily="2" charset="-1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FBE65B-D78D-4D54-2F8F-D8007BF5877D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0718800" y="2887663"/>
            <a:ext cx="363539" cy="98426"/>
          </a:xfrm>
          <a:custGeom>
            <a:avLst/>
            <a:gdLst/>
            <a:ahLst/>
            <a:cxnLst/>
            <a:rect l="0" t="0" r="0" b="0"/>
            <a:pathLst>
              <a:path w="363539" h="98426">
                <a:moveTo>
                  <a:pt x="0" y="98425"/>
                </a:moveTo>
                <a:lnTo>
                  <a:pt x="363538" y="0"/>
                </a:lnTo>
              </a:path>
            </a:pathLst>
          </a:cu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Montserrat" panose="00000500000000000000" pitchFamily="2" charset="-18"/>
            </a:endParaRPr>
          </a:p>
        </p:txBody>
      </p:sp>
      <p:sp useBgFill="1">
        <p:nvSpPr>
          <p:cNvPr id="69" name="Text Placeholder 3">
            <a:extLst>
              <a:ext uri="{FF2B5EF4-FFF2-40B4-BE49-F238E27FC236}">
                <a16:creationId xmlns:a16="http://schemas.microsoft.com/office/drawing/2014/main" id="{193BC534-0613-8097-315E-A7FAE280441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275888" y="2825750"/>
            <a:ext cx="473075" cy="2682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EA09CF4-C433-45E9-BE92-2AC7F165E7F8}" type="datetime'''''''''''''''3''''''''''''''''.6''''''''''''''%'''">
              <a:rPr lang="cs-CZ" altLang="en-US" sz="1600" smtClean="0"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00503060000020004" pitchFamily="50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3.6%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00503060000020004" pitchFamily="50" charset="0"/>
            </a:endParaRP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5FA3C734-E9C2-68AF-D635-DD87F02F00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663238" y="2401888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B3B6C3F-ACC6-4E58-879D-D1C041796492}" type="datetime'''6''''''''''''''''''''''''''''.''''''''''''''''''0''%'''''''">
              <a:rPr lang="cs-CZ" altLang="en-US" sz="1600" smtClean="0"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00503060000020004" pitchFamily="50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6.0%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00503060000020004" pitchFamily="50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48BCBE-8ECB-B5B7-EC89-1FEE8F17317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88963" y="53975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70766AB-43C5-4788-9895-349B03366C4D}" type="datetime'''''''''0''''''''''''''.''''''''''1''''''''''''%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0.1%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0C6442-785F-F2AD-E594-78027EFEDF4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30288" y="534352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525DB45-C398-4FA6-B716-AC58B88BC20A}" type="datetime'''0''''.''''''''''''''''''''''''''2''''''''''''''''%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0.2%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922A760-8746-DF01-143C-196D4CEE171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284288" y="5075238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E9AB153-0788-4838-896A-937FBF18BE3C}" type="datetime'''''''''''''''''''''''0.3''''''''''''''%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0.3%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05AEB2-8813-A623-4F1D-2BC67CE4B7F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751013" y="521017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7464207-D269-4CBB-BC31-297213E97A33}" type="datetime'''''''0''''.''''''''''''''3%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0.3%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183730-0D2C-6D83-A581-AC541B36EFF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192338" y="51181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06FE91E-B00A-4A86-B295-48F00EAD7E1D}" type="datetime'''''''0''''.''''''''''''5''''''''%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0.5%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9F6B94C-40F6-CBB6-D505-4ECCA397DF9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447925" y="484981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77AF065-8BA8-4EB9-A288-F2A7D950C4A8}" type="datetime'''''0''''''''''''''.''''''5''''''''''''''''''''%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0.5%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239FF8-A7CD-0CAB-4C10-99C78D8E8AD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914650" y="50292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E2034B2-E3BB-4928-AE8D-1F91B5640936}" type="datetime'''''0''''''.''6''''''''''''''''''''''''''''''''''''''''%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0.6%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B34C5E8-6B83-549D-F67F-35329DDD4CC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355975" y="4878388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BC12C4F-88E7-4C51-B62C-7AFA64EDC4E3}" type="datetime'''''''''''''''0''''.''''''''''''''''''''8''%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0.8%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FB9E6A4-2313-ED7A-DEB2-68C95D90668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609975" y="46101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83C60F4-9156-4928-AECA-CC12AF6CC740}" type="datetime'''''0''''''''''''''.''''''9''''''''''%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0.9%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89A84C9-908F-EF34-D509-6CB4905064D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076700" y="463391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794403-725F-4692-BE81-0B58A99A59D8}" type="datetime'''''''''''''''1''''''''''''''''.''''''''1''''''''''''%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1.1%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026968F-4E89-57AC-41B7-E71ECF0F12F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518025" y="46101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6BEAE42-3C26-4627-8053-39B1EA481CEE}" type="datetime'''''''''1.''''''''2''''''''%''''''''''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1.2%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1BD1AA6-8376-1CC0-B380-8D9B1A446E4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772025" y="434181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EF2AA23-A48F-4A44-BF6A-75C1B94E2F5F}" type="datetime'''''''1''''''''''''''''.''''''''''''''''2''''%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1.2%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4EED651-FF19-88E4-3471-E8B03A7DBA5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238750" y="458152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E55A74F-AAB9-4AA7-9CF5-F6489A6660B2}" type="datetime'''''''''''''1''''''''''''''.''''''''''''''2''%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1.2%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F064BAA-D675-A1B3-DDC4-263B5334C38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680075" y="44831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6F889EE-5BB2-47C3-84C7-AC08E54CFB53}" type="datetime'''''''''1''''''''''''''''.''''''3''''''''''%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1.3%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045812-1EB5-A5BC-377D-F7705451051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934075" y="421481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7F76B49-486D-4AD0-9537-29B2BE31F74A}" type="datetime'''''''''''''1''.''3''''''''''''''''''''''''''''%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1.3%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3FD7FDF-AAFC-B714-1AEF-8192DBA45EB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400800" y="443547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EAC68ED-1FF0-4E89-A09E-BDA0686F9283}" type="datetime'''''''''''''''''''''''''''1''.''''4''''''''''%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1.4%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5F7BED-1C32-06E4-1260-E634F85EE52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842125" y="439261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337CA89-9572-41CE-961D-1297D26C358A}" type="datetime'''''''''''''1''.''''''''''''''''''''''''5''%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1.5%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52005D-5998-5D00-5FDE-84DBD78A3A1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096125" y="412432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D34760F-3189-47B0-B1EC-0CD6F338E014}" type="datetime'1''''''''''''''''''''.''''''''5''''''''%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1.5%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8036F5E-6501-546B-EE9F-B9BC3A2CB4D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562850" y="426402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69AF25E-C1DF-441A-9923-2AE1FA22F189}" type="datetime'''1''.''''''''6''''''''''''''''''''''''''''%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1.6%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77285DF-EE99-5759-88A3-4325D2106AE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004175" y="416242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31E150-7C16-4B89-B1D8-8B6CAB714408}" type="datetime'''''''''1''''.''''''''''''''''8''''''''''''''''%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1.8%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169B0F1-C564-BC9C-E311-28CCBA5E3D8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259763" y="3894138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375D0F3-2B9F-4ECF-A195-BF9EF4FEF40D}" type="datetime'''''''1''''''''''.9''''''''''''''''%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1.9%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962B688-FB71-3C68-5F66-5291FFA23D9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726488" y="4089400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375B0D4-2F0B-4C6C-B435-86EBE8BF04D0}" type="datetime'''''''''''''''''''''''''''''''''1.''''''''''9%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1.9%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96C9D3-4B0D-9617-12C0-4F7865AF890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167813" y="3890963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6E0A409-DE12-4A5A-8D8F-655EE53B627B}" type="datetime'''''''''''''2''''''''''''''''''''.''''1''%''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2.1%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7D6AC24-9F08-7DF4-EDA4-821153AE5AD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501188" y="3622675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3407EE1-17D1-4B15-AFF0-AF8BF611ED85}" type="datetime'''''''''2''''''''''''''''''''''.''''5''''''''%''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2.5%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E3DE57B-FA1F-DC52-6390-C5F9A12D253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888538" y="3354388"/>
            <a:ext cx="473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099E1F3-1471-4E7E-B88A-4A992E74640B}" type="datetime'''''''''''''''''''''''''''2''''.9''''''''''%'''''''''''''''''">
              <a:rPr lang="cs-CZ" altLang="en-US" sz="16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2.9%</a:t>
            </a:fld>
            <a:endParaRPr lang="cs-CZ" sz="16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C71148F-0187-3D45-EE6B-55717BBF9DBA}"/>
              </a:ext>
            </a:extLst>
          </p:cNvPr>
          <p:cNvSpPr txBox="1"/>
          <p:nvPr/>
        </p:nvSpPr>
        <p:spPr>
          <a:xfrm>
            <a:off x="2895601" y="1939360"/>
            <a:ext cx="6188075" cy="3333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Meziroční růst reálného HDP v zemích EU</a:t>
            </a:r>
          </a:p>
          <a:p>
            <a:pPr algn="ctr"/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(% Q3 2019 – Q3 2024)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E2172A6-CB76-2E45-585A-6DFB76868111}"/>
              </a:ext>
            </a:extLst>
          </p:cNvPr>
          <p:cNvSpPr/>
          <p:nvPr/>
        </p:nvSpPr>
        <p:spPr>
          <a:xfrm>
            <a:off x="11382374" y="6235200"/>
            <a:ext cx="395288" cy="541838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118" name="ee4pFootnotes">
            <a:extLst>
              <a:ext uri="{FF2B5EF4-FFF2-40B4-BE49-F238E27FC236}">
                <a16:creationId xmlns:a16="http://schemas.microsoft.com/office/drawing/2014/main" id="{0EFB3270-0DA5-7188-D6E0-279EC0D87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6421441"/>
            <a:ext cx="903128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Zdroj: BCG analýza, Oxford Economics</a:t>
            </a:r>
            <a:endParaRPr lang="cs-CZ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pic>
        <p:nvPicPr>
          <p:cNvPr id="72" name="flag_czechrepublic">
            <a:extLst>
              <a:ext uri="{FF2B5EF4-FFF2-40B4-BE49-F238E27FC236}">
                <a16:creationId xmlns:a16="http://schemas.microsoft.com/office/drawing/2014/main" id="{75407394-E03C-7A58-246D-F48AD67ED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/>
          <a:srcRect l="16688" r="16688"/>
          <a:stretch/>
        </p:blipFill>
        <p:spPr bwMode="auto">
          <a:xfrm>
            <a:off x="603250" y="5748536"/>
            <a:ext cx="425450" cy="425450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rgbClr val="670F31"/>
                </a:gs>
                <a:gs pos="100000">
                  <a:srgbClr val="E71C57"/>
                </a:gs>
              </a:gsLst>
              <a:lin ang="2700000" scaled="1"/>
              <a:tileRect/>
            </a:gradFill>
          </a:ln>
        </p:spPr>
      </p:pic>
      <p:pic>
        <p:nvPicPr>
          <p:cNvPr id="74" name="flag_germany">
            <a:extLst>
              <a:ext uri="{FF2B5EF4-FFF2-40B4-BE49-F238E27FC236}">
                <a16:creationId xmlns:a16="http://schemas.microsoft.com/office/drawing/2014/main" id="{7D2F40DB-7761-E05C-49FE-C015099CF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/>
          <a:srcRect l="16666" r="16666"/>
          <a:stretch/>
        </p:blipFill>
        <p:spPr bwMode="auto">
          <a:xfrm>
            <a:off x="10779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76" name="flag_france">
            <a:extLst>
              <a:ext uri="{FF2B5EF4-FFF2-40B4-BE49-F238E27FC236}">
                <a16:creationId xmlns:a16="http://schemas.microsoft.com/office/drawing/2014/main" id="{03B48324-C6ED-6749-E9BF-6F399F0E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/>
          <a:srcRect l="16688" r="16688"/>
          <a:stretch/>
        </p:blipFill>
        <p:spPr bwMode="auto">
          <a:xfrm>
            <a:off x="146526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78" name="flag_austria">
            <a:extLst>
              <a:ext uri="{FF2B5EF4-FFF2-40B4-BE49-F238E27FC236}">
                <a16:creationId xmlns:a16="http://schemas.microsoft.com/office/drawing/2014/main" id="{4CCA1C54-E5D4-CCA5-D455-92D7E0845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/>
          <a:srcRect l="16688" r="16688"/>
          <a:stretch/>
        </p:blipFill>
        <p:spPr bwMode="auto">
          <a:xfrm>
            <a:off x="18526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80" name="flag_spain">
            <a:extLst>
              <a:ext uri="{FF2B5EF4-FFF2-40B4-BE49-F238E27FC236}">
                <a16:creationId xmlns:a16="http://schemas.microsoft.com/office/drawing/2014/main" id="{0AD3074A-DFFC-EC50-DF5C-BBF722516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/>
          <a:srcRect l="16666" r="16666"/>
          <a:stretch/>
        </p:blipFill>
        <p:spPr bwMode="auto">
          <a:xfrm>
            <a:off x="223996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82" name="flag_finland">
            <a:extLst>
              <a:ext uri="{FF2B5EF4-FFF2-40B4-BE49-F238E27FC236}">
                <a16:creationId xmlns:a16="http://schemas.microsoft.com/office/drawing/2014/main" id="{ED3BFC24-776B-A8E0-CD21-684EB64C5D1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3"/>
          <a:srcRect l="16666" r="16666"/>
          <a:stretch/>
        </p:blipFill>
        <p:spPr bwMode="auto">
          <a:xfrm>
            <a:off x="26273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84" name="flag_italy">
            <a:extLst>
              <a:ext uri="{FF2B5EF4-FFF2-40B4-BE49-F238E27FC236}">
                <a16:creationId xmlns:a16="http://schemas.microsoft.com/office/drawing/2014/main" id="{61998F4D-DD0C-F59E-E165-A72069F34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/>
          <a:srcRect l="16688" r="16688"/>
          <a:stretch/>
        </p:blipFill>
        <p:spPr bwMode="auto">
          <a:xfrm>
            <a:off x="301466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86" name="flag_estonia">
            <a:extLst>
              <a:ext uri="{FF2B5EF4-FFF2-40B4-BE49-F238E27FC236}">
                <a16:creationId xmlns:a16="http://schemas.microsoft.com/office/drawing/2014/main" id="{A6698C60-E67D-5196-BCF2-7E81702CD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/>
          <a:srcRect l="15905" r="20470"/>
          <a:stretch/>
        </p:blipFill>
        <p:spPr bwMode="auto">
          <a:xfrm>
            <a:off x="34020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88" name="flag_slovakia">
            <a:extLst>
              <a:ext uri="{FF2B5EF4-FFF2-40B4-BE49-F238E27FC236}">
                <a16:creationId xmlns:a16="http://schemas.microsoft.com/office/drawing/2014/main" id="{E4D980F9-0FC2-448C-12F4-A7B203EB0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/>
          <a:srcRect l="16666" r="16666"/>
          <a:stretch/>
        </p:blipFill>
        <p:spPr bwMode="auto">
          <a:xfrm>
            <a:off x="378936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92" name="flag_latvia">
            <a:extLst>
              <a:ext uri="{FF2B5EF4-FFF2-40B4-BE49-F238E27FC236}">
                <a16:creationId xmlns:a16="http://schemas.microsoft.com/office/drawing/2014/main" id="{8125EF5A-E0F8-87F1-3591-16165C4D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/>
          <a:srcRect l="12499" r="37500"/>
          <a:stretch/>
        </p:blipFill>
        <p:spPr bwMode="auto">
          <a:xfrm>
            <a:off x="41767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94" name="flag_greece">
            <a:extLst>
              <a:ext uri="{FF2B5EF4-FFF2-40B4-BE49-F238E27FC236}">
                <a16:creationId xmlns:a16="http://schemas.microsoft.com/office/drawing/2014/main" id="{88C41BC7-1260-1D2F-1235-9AE731C67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8"/>
          <a:srcRect l="16666" r="16666"/>
          <a:stretch/>
        </p:blipFill>
        <p:spPr bwMode="auto">
          <a:xfrm>
            <a:off x="456406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96" name="flag_belgium">
            <a:extLst>
              <a:ext uri="{FF2B5EF4-FFF2-40B4-BE49-F238E27FC236}">
                <a16:creationId xmlns:a16="http://schemas.microsoft.com/office/drawing/2014/main" id="{2E0EC62D-E674-A93F-5470-877DC7F25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/>
          <a:srcRect l="16666" r="16666"/>
          <a:stretch/>
        </p:blipFill>
        <p:spPr bwMode="auto">
          <a:xfrm>
            <a:off x="4951413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98" name="flag_portugal">
            <a:extLst>
              <a:ext uri="{FF2B5EF4-FFF2-40B4-BE49-F238E27FC236}">
                <a16:creationId xmlns:a16="http://schemas.microsoft.com/office/drawing/2014/main" id="{B74F8623-65A8-32B5-7BD0-7B6267775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/>
          <a:srcRect l="16666" r="16666"/>
          <a:stretch/>
        </p:blipFill>
        <p:spPr bwMode="auto">
          <a:xfrm>
            <a:off x="53403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00" name="flag_hungary">
            <a:extLst>
              <a:ext uri="{FF2B5EF4-FFF2-40B4-BE49-F238E27FC236}">
                <a16:creationId xmlns:a16="http://schemas.microsoft.com/office/drawing/2014/main" id="{2AD16E52-2C21-2BF2-B5F2-8E86EABB8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/>
          <a:srcRect l="12499" r="37500"/>
          <a:stretch/>
        </p:blipFill>
        <p:spPr bwMode="auto">
          <a:xfrm>
            <a:off x="57277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02" name="flag_sweden">
            <a:extLst>
              <a:ext uri="{FF2B5EF4-FFF2-40B4-BE49-F238E27FC236}">
                <a16:creationId xmlns:a16="http://schemas.microsoft.com/office/drawing/2014/main" id="{A7D7D94F-31B1-4898-2BC4-CDA1F73A5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/>
          <a:srcRect l="19412" r="18088"/>
          <a:stretch/>
        </p:blipFill>
        <p:spPr bwMode="auto">
          <a:xfrm>
            <a:off x="61150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08" name="flag_luxembourg">
            <a:extLst>
              <a:ext uri="{FF2B5EF4-FFF2-40B4-BE49-F238E27FC236}">
                <a16:creationId xmlns:a16="http://schemas.microsoft.com/office/drawing/2014/main" id="{8A984F37-5176-C213-7464-82A272D8E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/>
          <a:srcRect l="14999" r="25000"/>
          <a:stretch/>
        </p:blipFill>
        <p:spPr bwMode="auto">
          <a:xfrm>
            <a:off x="65024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10" name="flag_netherlands">
            <a:extLst>
              <a:ext uri="{FF2B5EF4-FFF2-40B4-BE49-F238E27FC236}">
                <a16:creationId xmlns:a16="http://schemas.microsoft.com/office/drawing/2014/main" id="{81CDB94F-8D89-7EE5-3436-367AEDEED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/>
          <a:srcRect l="16688" r="16688"/>
          <a:stretch/>
        </p:blipFill>
        <p:spPr bwMode="auto">
          <a:xfrm>
            <a:off x="68897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12" name="flag_slovenia">
            <a:extLst>
              <a:ext uri="{FF2B5EF4-FFF2-40B4-BE49-F238E27FC236}">
                <a16:creationId xmlns:a16="http://schemas.microsoft.com/office/drawing/2014/main" id="{BE0CB063-4391-7C02-A1E7-30A3F97D8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/>
          <a:srcRect l="18223" r="31776"/>
          <a:stretch/>
        </p:blipFill>
        <p:spPr bwMode="auto">
          <a:xfrm>
            <a:off x="72771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14" name="flag_denmark">
            <a:extLst>
              <a:ext uri="{FF2B5EF4-FFF2-40B4-BE49-F238E27FC236}">
                <a16:creationId xmlns:a16="http://schemas.microsoft.com/office/drawing/2014/main" id="{EF8CDA01-240A-7C45-3469-9AF1CE8734FD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screen"/>
          <a:srcRect l="15879" r="20608"/>
          <a:stretch/>
        </p:blipFill>
        <p:spPr bwMode="gray">
          <a:xfrm>
            <a:off x="76644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16" name="flag_bulgaria">
            <a:extLst>
              <a:ext uri="{FF2B5EF4-FFF2-40B4-BE49-F238E27FC236}">
                <a16:creationId xmlns:a16="http://schemas.microsoft.com/office/drawing/2014/main" id="{B032BE23-48D7-9E41-C724-FBF8B794F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/>
          <a:srcRect l="14999" r="25000"/>
          <a:stretch/>
        </p:blipFill>
        <p:spPr bwMode="auto">
          <a:xfrm>
            <a:off x="80518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19" name="flag_romania">
            <a:extLst>
              <a:ext uri="{FF2B5EF4-FFF2-40B4-BE49-F238E27FC236}">
                <a16:creationId xmlns:a16="http://schemas.microsoft.com/office/drawing/2014/main" id="{3219FB93-663E-6759-0E69-CA18F507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/>
          <a:srcRect l="16666" r="16666"/>
          <a:stretch/>
        </p:blipFill>
        <p:spPr bwMode="auto">
          <a:xfrm>
            <a:off x="84391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21" name="flag_lithuania">
            <a:extLst>
              <a:ext uri="{FF2B5EF4-FFF2-40B4-BE49-F238E27FC236}">
                <a16:creationId xmlns:a16="http://schemas.microsoft.com/office/drawing/2014/main" id="{23B0614B-9592-2C91-A732-4ACB58E52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9"/>
          <a:srcRect l="14999" r="25000"/>
          <a:stretch/>
        </p:blipFill>
        <p:spPr bwMode="auto">
          <a:xfrm>
            <a:off x="88265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23" name="flag_poland">
            <a:extLst>
              <a:ext uri="{FF2B5EF4-FFF2-40B4-BE49-F238E27FC236}">
                <a16:creationId xmlns:a16="http://schemas.microsoft.com/office/drawing/2014/main" id="{CBF159D4-234A-E33E-5C14-804F2C19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/>
          <a:srcRect l="15626" r="21874"/>
          <a:stretch/>
        </p:blipFill>
        <p:spPr bwMode="auto">
          <a:xfrm>
            <a:off x="92138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25" name="flag_croatia">
            <a:extLst>
              <a:ext uri="{FF2B5EF4-FFF2-40B4-BE49-F238E27FC236}">
                <a16:creationId xmlns:a16="http://schemas.microsoft.com/office/drawing/2014/main" id="{4F342F23-A823-6341-4B86-BCC27B12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/>
          <a:srcRect l="24979" r="25021"/>
          <a:stretch/>
        </p:blipFill>
        <p:spPr bwMode="auto">
          <a:xfrm>
            <a:off x="960120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27" name="flag_cyprus">
            <a:extLst>
              <a:ext uri="{FF2B5EF4-FFF2-40B4-BE49-F238E27FC236}">
                <a16:creationId xmlns:a16="http://schemas.microsoft.com/office/drawing/2014/main" id="{76D4B275-F88B-F888-CD60-4D5387CC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/>
          <a:srcRect l="19984" r="20016"/>
          <a:stretch/>
        </p:blipFill>
        <p:spPr bwMode="auto">
          <a:xfrm>
            <a:off x="9988550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29" name="flag_malta">
            <a:extLst>
              <a:ext uri="{FF2B5EF4-FFF2-40B4-BE49-F238E27FC236}">
                <a16:creationId xmlns:a16="http://schemas.microsoft.com/office/drawing/2014/main" id="{2772F184-A0FB-F3A1-41CE-61B337697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/>
          <a:srcRect l="16688" r="16688"/>
          <a:stretch/>
        </p:blipFill>
        <p:spPr bwMode="auto">
          <a:xfrm>
            <a:off x="10377488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  <p:pic>
        <p:nvPicPr>
          <p:cNvPr id="131" name="flag_ireland">
            <a:extLst>
              <a:ext uri="{FF2B5EF4-FFF2-40B4-BE49-F238E27FC236}">
                <a16:creationId xmlns:a16="http://schemas.microsoft.com/office/drawing/2014/main" id="{02B35BB7-E4AC-837F-B497-A19082BF2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/>
          <a:srcRect l="16666" r="16666"/>
          <a:stretch/>
        </p:blipFill>
        <p:spPr bwMode="auto">
          <a:xfrm>
            <a:off x="10764838" y="5827256"/>
            <a:ext cx="268288" cy="268288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28838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199A5219-080B-1F47-93C7-7928B21E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3" y="757643"/>
            <a:ext cx="10868126" cy="867890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FINANČNÍ NÁSTROJE JSOU JEDNÍM Z NÁSTROJŮ HOSPODÁŘSKÉ POLITIKY STÁTU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73368" y="2181961"/>
            <a:ext cx="9114750" cy="331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Záruky 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Zvýhodněné úvěry včetně subvence úrokové sazby 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Přímé kapitálové vstupy či kvazi kapitálové nástroje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Kombinace finančních nástrojů s granty a dotacemi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endParaRPr lang="cs-CZ" sz="24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662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99A5219-080B-1F47-93C7-7928B21E24E9}"/>
              </a:ext>
            </a:extLst>
          </p:cNvPr>
          <p:cNvSpPr txBox="1">
            <a:spLocks/>
          </p:cNvSpPr>
          <p:nvPr/>
        </p:nvSpPr>
        <p:spPr>
          <a:xfrm>
            <a:off x="696193" y="794591"/>
            <a:ext cx="1086812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35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„DNA“ FINANČNÍCH NÁSTROJŮ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696194" y="1595858"/>
            <a:ext cx="10949846" cy="391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Podstatně vyšší efektivita investic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Zajištění udržitelnosti a návratnosti investovaných finančních prostředků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Vytvoření vyššího pákového efektu spojeného se zapojením soukromých zdrojů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</a:rPr>
              <a:t>Efektivní alokace kapitálu do strategických rozvojových oblastí jak v soukromém, tak ve veřejném sektoru</a:t>
            </a:r>
          </a:p>
        </p:txBody>
      </p:sp>
    </p:spTree>
    <p:extLst>
      <p:ext uri="{BB962C8B-B14F-4D97-AF65-F5344CB8AC3E}">
        <p14:creationId xmlns:p14="http://schemas.microsoft.com/office/powerpoint/2010/main" val="57115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3ACB5252-5404-47B4-AE4F-17F9E4E2C652}"/>
              </a:ext>
            </a:extLst>
          </p:cNvPr>
          <p:cNvSpPr/>
          <p:nvPr/>
        </p:nvSpPr>
        <p:spPr>
          <a:xfrm>
            <a:off x="9518578" y="3115351"/>
            <a:ext cx="2321170" cy="8842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99A5219-080B-1F47-93C7-7928B21E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359" y="480822"/>
            <a:ext cx="12192000" cy="125568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Montserrat" panose="00000500000000000000" pitchFamily="2" charset="-18"/>
                <a:cs typeface="Times New Roman" panose="02020603050405020304" pitchFamily="18" charset="0"/>
              </a:rPr>
              <a:t>PODÍL FINANČNÍCH NÁSTROJŮ NA CELKOVÉ ALOKAC</a:t>
            </a:r>
            <a:r>
              <a:rPr lang="en-US" dirty="0">
                <a:solidFill>
                  <a:schemeClr val="accent1"/>
                </a:solidFill>
                <a:latin typeface="Montserrat" panose="00000500000000000000" pitchFamily="2" charset="-18"/>
                <a:cs typeface="Times New Roman" panose="02020603050405020304" pitchFamily="18" charset="0"/>
              </a:rPr>
              <a:t>I</a:t>
            </a:r>
            <a:r>
              <a:rPr lang="cs-CZ" dirty="0">
                <a:solidFill>
                  <a:schemeClr val="accent1"/>
                </a:solidFill>
                <a:latin typeface="Montserrat" panose="00000500000000000000" pitchFamily="2" charset="-18"/>
                <a:cs typeface="Times New Roman" panose="02020603050405020304" pitchFamily="18" charset="0"/>
              </a:rPr>
              <a:t> EVROPSKÝCH FONDŮ 2014 - 2020</a:t>
            </a:r>
            <a:br>
              <a:rPr lang="cs-CZ" i="1" dirty="0">
                <a:solidFill>
                  <a:schemeClr val="accent1"/>
                </a:solidFill>
                <a:latin typeface="Montserrat" panose="00000500000000000000" pitchFamily="2" charset="-18"/>
                <a:cs typeface="Times New Roman" panose="02020603050405020304" pitchFamily="18" charset="0"/>
              </a:rPr>
            </a:br>
            <a:endParaRPr lang="cs-CZ" dirty="0">
              <a:solidFill>
                <a:schemeClr val="accent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103907240"/>
              </p:ext>
            </p:extLst>
          </p:nvPr>
        </p:nvGraphicFramePr>
        <p:xfrm>
          <a:off x="705787" y="1570618"/>
          <a:ext cx="9181230" cy="420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9714574" y="3234314"/>
            <a:ext cx="1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2060"/>
                </a:solidFill>
                <a:latin typeface="Montserrat" panose="00000500000000000000" pitchFamily="2" charset="-18"/>
                <a:cs typeface="Times New Roman" panose="02020603050405020304" pitchFamily="18" charset="0"/>
              </a:rPr>
              <a:t>2021 - 2028  </a:t>
            </a:r>
          </a:p>
          <a:p>
            <a:pPr algn="ctr"/>
            <a:r>
              <a:rPr lang="cs-CZ" sz="1800" b="1" dirty="0">
                <a:solidFill>
                  <a:srgbClr val="FF0000"/>
                </a:solidFill>
                <a:latin typeface="Montserrat" panose="00000500000000000000" pitchFamily="2" charset="-18"/>
              </a:rPr>
              <a:t>2,4 %</a:t>
            </a:r>
          </a:p>
        </p:txBody>
      </p:sp>
      <p:sp>
        <p:nvSpPr>
          <p:cNvPr id="14" name="Ovál 13"/>
          <p:cNvSpPr/>
          <p:nvPr/>
        </p:nvSpPr>
        <p:spPr>
          <a:xfrm>
            <a:off x="8026400" y="5418642"/>
            <a:ext cx="330200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592" imgH="595" progId="TCLayout.ActiveDocument.1">
                  <p:embed/>
                </p:oleObj>
              </mc:Choice>
              <mc:Fallback>
                <p:oleObj name="think-cell Slide" r:id="rId26" imgW="592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00" dirty="0">
              <a:solidFill>
                <a:srgbClr val="FFFFFF"/>
              </a:solidFill>
              <a:latin typeface="Henderson BCG Sans" panose="02000503060000020004" pitchFamily="50" charset="0"/>
              <a:sym typeface="Henderson BCG Sans" panose="0200050306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64797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Přiblížení se předním mezinárodním rozvojovým bankám by v českém kontextu znamenalo 120-240 miliard Kč ročního financování a 400-500 miliard Kč aktiv</a:t>
            </a:r>
            <a:endParaRPr lang="cs-CZ" sz="2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54D92AD-998D-FA9B-52AB-FC7CE5CE7F30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46113" y="3703638"/>
          <a:ext cx="4135437" cy="183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86168D6-0D52-102A-C491-64F06DBF4147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728663" y="4902200"/>
            <a:ext cx="17446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E0D48E-00E9-B9C0-9F95-4505F863E9D6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952750" y="4902200"/>
            <a:ext cx="3460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E29CEDD-84FC-80D4-0D11-551B90F9029A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3716338" y="4902200"/>
            <a:ext cx="9826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C3A31A-2E5D-25A1-B0D8-A400AE6D242A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728664" y="5180013"/>
            <a:ext cx="1873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777F5-236D-E925-6D6F-7816E318FD0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1333500" y="5180013"/>
            <a:ext cx="33655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8" name="Text Placeholder 3">
            <a:extLst>
              <a:ext uri="{FF2B5EF4-FFF2-40B4-BE49-F238E27FC236}">
                <a16:creationId xmlns:a16="http://schemas.microsoft.com/office/drawing/2014/main" id="{E4FFEB23-6376-6E6A-2FAA-1D3057A0D35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476500" y="4808538"/>
            <a:ext cx="4730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B5BA025-6E64-4E4F-B4FE-AF01F62864F1}" type="datetime'''''2''''.''''8''''''''''''''''''''''''''''''%''''''''''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2.8%</a:t>
            </a:fld>
            <a:r>
              <a:rPr lang="cs-CZ" altLang="en-US" sz="1400" baseline="30000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4</a:t>
            </a:r>
            <a:endParaRPr lang="cs-CZ" sz="1400" baseline="300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39A11C-0FC6-899B-14A9-3C2F3840049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095750" y="4324350"/>
            <a:ext cx="4111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24FA5B7-6BDE-4442-89CB-F1E6D5D7FEC2}" type="datetime'''6.3''''''''''''''''''''''''%''''''''''''''''''''''''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6.3%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F575F3-19CD-D6E3-718F-74856EF8A0E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19163" y="4984750"/>
            <a:ext cx="4111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5ACD788-B48A-480E-A99C-7F53695EACC1}" type="datetime'''''''''''''''''''''''''''''''''''''''''''''''''''''1.''5''%'">
              <a:rPr lang="cs-CZ" altLang="en-US" sz="14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1.5%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7192AA-A8B8-1FE0-C0AB-88FC6F4A3B3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712913" y="4919663"/>
            <a:ext cx="4111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223313-000B-49D4-A40B-B344C092A5A0}" type="datetime'''2''''''''''.''''0''''''''''''''''%'''''''''''''''">
              <a:rPr lang="cs-CZ" altLang="en-US" sz="14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2.0%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4763D8-E072-CAB9-3BD7-3E30E1887BE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302000" y="4670425"/>
            <a:ext cx="4111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9DE0018-D8D8-40C4-BC7D-7FCF33B2513A}" type="datetime'''''''''''''''''3''''''''''''''''''''''.''''''''8''''''''%'''">
              <a:rPr lang="cs-CZ" altLang="en-US" sz="1400" smtClean="0">
                <a:effectLst/>
                <a:latin typeface="Montserrat" panose="00000500000000000000" pitchFamily="2" charset="-18"/>
                <a:cs typeface="Henderson BCG Sans" panose="020B0502030402020204" pitchFamily="34" charset="-18"/>
                <a:sym typeface="Henderson BCG Sans" panose="020B0502030402020204" pitchFamily="34" charset="-18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3.8%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-18"/>
              <a:sym typeface="Henderson BCG Sans" panose="020B0502030402020204" pitchFamily="34" charset="-1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3652" y="1704975"/>
            <a:ext cx="4880413" cy="4318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Roční financování jako podíl na HDP (%, 2022)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CE890E-8BD2-D011-B939-99BA13B31E2B}"/>
              </a:ext>
            </a:extLst>
          </p:cNvPr>
          <p:cNvGraphicFramePr/>
          <p:nvPr>
            <p:custDataLst>
              <p:tags r:id="rId14"/>
            </p:custDataLst>
          </p:nvPr>
        </p:nvGraphicFramePr>
        <p:xfrm>
          <a:off x="6208713" y="3703638"/>
          <a:ext cx="4400550" cy="186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33AECD8B-635B-423C-379C-3409BAB0C48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291263" y="4783138"/>
            <a:ext cx="2159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7EDDDEBA-1E23-99CD-4FA0-BB3ABA70AC3D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6924675" y="4783138"/>
            <a:ext cx="36020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7BCA8D-C028-54EA-F2C0-038B37171E2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6291263" y="4924425"/>
            <a:ext cx="2159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22EB13-133B-4E6D-6644-457E05D6A71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6924675" y="4924425"/>
            <a:ext cx="36020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510338" y="4762500"/>
            <a:ext cx="411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A9529A-BD2E-44AF-9E76-1BF7CA418E16}" type="datetime'3''.''''''3''''''''''''''''''''''%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3.3%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96" name="Text Placeholder 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356475" y="4483100"/>
            <a:ext cx="411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33FBA61-BB34-4B7A-BB45-E27338925CA0}" type="datetime'''5''''''''''''.''''''3''''''''''%''''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5.3%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98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204200" y="3941763"/>
            <a:ext cx="411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F3F3263-16B2-4D86-8193-7CDC010FB88A}" type="datetime'''''''''''''''''''''''''''9''''.''''''''1''''''%''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9.1%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97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050338" y="3829050"/>
            <a:ext cx="411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92BD9D5-4257-46D4-A76C-CE518AEDF1CE}" type="datetime'''''''''9''''.9''''''''''''''''''''''''''%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9.9%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E99ABC-FAB9-495C-C047-CD201DA4616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852025" y="3525838"/>
            <a:ext cx="503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ACBE62-7906-41FF-9604-08C05B511A8E}" type="datetime'''1''''''''''''2''''''.''''0''''''''%'''''''''''">
              <a:rPr lang="cs-CZ" altLang="en-US" sz="1400" smtClean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12.0%</a:t>
            </a:fld>
            <a:endParaRPr lang="cs-CZ" sz="1400" dirty="0"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384627" y="1635159"/>
            <a:ext cx="7084088" cy="4318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Aktiva jako podíl na celkových bankovních aktivech (%,  2022)</a:t>
            </a:r>
          </a:p>
        </p:txBody>
      </p:sp>
      <p:sp>
        <p:nvSpPr>
          <p:cNvPr id="509" name="ee4pFootnotes">
            <a:extLst>
              <a:ext uri="{FF2B5EF4-FFF2-40B4-BE49-F238E27FC236}">
                <a16:creationId xmlns:a16="http://schemas.microsoft.com/office/drawing/2014/main" id="{C2A9DAB3-3196-00A2-33F1-A9498FD8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150794"/>
            <a:ext cx="10796024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1. Včetně České exportní banky 2. Podíl na bankovních aktivech ČR celkem 10 200 mld. Kč k říjnu 2024 3. Velikost aktiv bez podrozvahových úvěrových záruk 4. Nové objemy pro BPI France, dceřinou společnost Caisse des Depots Group, rozdělující podporu malých a středních podniků a investice do strategických sektorů
Pozn.: Velikost aktiv rozvojových bank – OeKB 34 B EUR, KFW 555 B EUR, CDP France 1048 B EUR, KDB 261 B EUR, CDP Itálie 478 B EUR
Zdroj: Analýza BCG, ECB, ČNB, výroční zprávy bank, Statista</a:t>
            </a:r>
          </a:p>
        </p:txBody>
      </p:sp>
      <p:cxnSp>
        <p:nvCxnSpPr>
          <p:cNvPr id="530" name="Straight Connector 464">
            <a:extLst>
              <a:ext uri="{FF2B5EF4-FFF2-40B4-BE49-F238E27FC236}">
                <a16:creationId xmlns:a16="http://schemas.microsoft.com/office/drawing/2014/main" id="{6E289B1C-7908-2821-62CD-73A2CE637A91}"/>
              </a:ext>
            </a:extLst>
          </p:cNvPr>
          <p:cNvCxnSpPr>
            <a:cxnSpLocks/>
            <a:stCxn id="491" idx="6"/>
            <a:endCxn id="28" idx="3"/>
          </p:cNvCxnSpPr>
          <p:nvPr/>
        </p:nvCxnSpPr>
        <p:spPr>
          <a:xfrm>
            <a:off x="5186557" y="2909888"/>
            <a:ext cx="102583" cy="2133600"/>
          </a:xfrm>
          <a:prstGeom prst="bentConnector3">
            <a:avLst>
              <a:gd name="adj1" fmla="val 322844"/>
            </a:avLst>
          </a:prstGeom>
          <a:ln w="28575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64">
            <a:extLst>
              <a:ext uri="{FF2B5EF4-FFF2-40B4-BE49-F238E27FC236}">
                <a16:creationId xmlns:a16="http://schemas.microsoft.com/office/drawing/2014/main" id="{62FE948B-A331-98FA-7963-D0AE46FD8C7B}"/>
              </a:ext>
            </a:extLst>
          </p:cNvPr>
          <p:cNvCxnSpPr>
            <a:cxnSpLocks/>
            <a:stCxn id="49" idx="6"/>
            <a:endCxn id="465" idx="3"/>
          </p:cNvCxnSpPr>
          <p:nvPr/>
        </p:nvCxnSpPr>
        <p:spPr>
          <a:xfrm>
            <a:off x="10996655" y="2861469"/>
            <a:ext cx="112086" cy="1991519"/>
          </a:xfrm>
          <a:prstGeom prst="bentConnector3">
            <a:avLst>
              <a:gd name="adj1" fmla="val 303951"/>
            </a:avLst>
          </a:prstGeom>
          <a:ln w="28575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87B80C9-C381-76C3-7BB9-83D1B720CD2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35575"/>
          <a:stretch/>
        </p:blipFill>
        <p:spPr>
          <a:xfrm>
            <a:off x="243060" y="2374198"/>
            <a:ext cx="1153152" cy="858838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4026BC31-7A7D-D654-A6AA-EAC85D72E8F1}"/>
              </a:ext>
            </a:extLst>
          </p:cNvPr>
          <p:cNvSpPr/>
          <p:nvPr/>
        </p:nvSpPr>
        <p:spPr>
          <a:xfrm>
            <a:off x="7252307" y="2133600"/>
            <a:ext cx="3744348" cy="1455738"/>
          </a:xfrm>
          <a:prstGeom prst="ellipse">
            <a:avLst/>
          </a:prstGeom>
          <a:grpFill/>
          <a:ln w="3810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cs-CZ" sz="2000" b="1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400-500 mld. Kč</a:t>
            </a:r>
          </a:p>
          <a:p>
            <a:pPr algn="ctr">
              <a:lnSpc>
                <a:spcPct val="95000"/>
              </a:lnSpc>
              <a:spcAft>
                <a:spcPts val="400"/>
              </a:spcAft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 dosa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žení </a:t>
            </a:r>
            <a:r>
              <a:rPr lang="cs-CZ" sz="1400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4-5% bankovních aktiv</a:t>
            </a:r>
            <a:r>
              <a:rPr lang="cs-CZ" sz="1400" kern="0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2</a:t>
            </a:r>
            <a:b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znamená </a:t>
            </a:r>
            <a:r>
              <a:rPr lang="cs-CZ" sz="1400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6-8x nárůst</a:t>
            </a:r>
            <a:b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(~65 mld. Kč/0.7% bankovních aktiv</a:t>
            </a:r>
            <a:b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 Q3/23</a:t>
            </a:r>
            <a:r>
              <a:rPr lang="cs-CZ" sz="1400" kern="0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2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)</a:t>
            </a:r>
            <a:endParaRPr lang="cs-CZ" sz="1200" kern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6C82CCB-9064-4519-93DD-F96B02A0526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5744" y="5501191"/>
            <a:ext cx="550658" cy="209550"/>
          </a:xfrm>
          <a:prstGeom prst="rect">
            <a:avLst/>
          </a:prstGeom>
        </p:spPr>
      </p:pic>
      <p:pic>
        <p:nvPicPr>
          <p:cNvPr id="180" name="flag_austria">
            <a:extLst>
              <a:ext uri="{FF2B5EF4-FFF2-40B4-BE49-F238E27FC236}">
                <a16:creationId xmlns:a16="http://schemas.microsoft.com/office/drawing/2014/main" id="{FF6626BF-39BC-9BAD-9616-48158289E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/>
          <a:srcRect l="16688" r="16688"/>
          <a:stretch/>
        </p:blipFill>
        <p:spPr bwMode="auto">
          <a:xfrm>
            <a:off x="1014108" y="5827131"/>
            <a:ext cx="161925" cy="161925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0"/>
          <a:stretch/>
        </p:blipFill>
        <p:spPr>
          <a:xfrm>
            <a:off x="1727513" y="5486903"/>
            <a:ext cx="354222" cy="263525"/>
          </a:xfrm>
          <a:prstGeom prst="rect">
            <a:avLst/>
          </a:prstGeom>
        </p:spPr>
      </p:pic>
      <p:pic>
        <p:nvPicPr>
          <p:cNvPr id="183" name="flag_italy">
            <a:extLst>
              <a:ext uri="{FF2B5EF4-FFF2-40B4-BE49-F238E27FC236}">
                <a16:creationId xmlns:a16="http://schemas.microsoft.com/office/drawing/2014/main" id="{57CF756B-C539-5637-2205-3BDB8F86F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/>
          <a:srcRect l="16688" r="16688"/>
          <a:stretch/>
        </p:blipFill>
        <p:spPr bwMode="auto">
          <a:xfrm>
            <a:off x="1805910" y="5816019"/>
            <a:ext cx="184150" cy="184150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77" y="5574216"/>
            <a:ext cx="487391" cy="173038"/>
          </a:xfrm>
          <a:prstGeom prst="rect">
            <a:avLst/>
          </a:prstGeom>
        </p:spPr>
      </p:pic>
      <p:pic>
        <p:nvPicPr>
          <p:cNvPr id="55" name="flag_southkorea">
            <a:extLst>
              <a:ext uri="{FF2B5EF4-FFF2-40B4-BE49-F238E27FC236}">
                <a16:creationId xmlns:a16="http://schemas.microsoft.com/office/drawing/2014/main" id="{10022E14-FF32-6552-B4E6-8202031A0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/>
          <a:srcRect l="16687" r="16687"/>
          <a:stretch/>
        </p:blipFill>
        <p:spPr bwMode="auto">
          <a:xfrm>
            <a:off x="3388581" y="5816019"/>
            <a:ext cx="184150" cy="184150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BF28BDF-8374-1E21-CA24-5C25F56B6C4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83954" y="5536116"/>
            <a:ext cx="633219" cy="234950"/>
          </a:xfrm>
          <a:prstGeom prst="rect">
            <a:avLst/>
          </a:prstGeom>
        </p:spPr>
      </p:pic>
      <p:pic>
        <p:nvPicPr>
          <p:cNvPr id="185" name="flag_germany">
            <a:extLst>
              <a:ext uri="{FF2B5EF4-FFF2-40B4-BE49-F238E27FC236}">
                <a16:creationId xmlns:a16="http://schemas.microsoft.com/office/drawing/2014/main" id="{50B96435-0979-CABB-30F9-49BEFD159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/>
          <a:srcRect l="16666" r="16666"/>
          <a:stretch/>
        </p:blipFill>
        <p:spPr bwMode="auto">
          <a:xfrm>
            <a:off x="4208752" y="5816019"/>
            <a:ext cx="184150" cy="184150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2D88750F-FFC4-D32C-0072-27B4CB9FF1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26545" y="5522807"/>
            <a:ext cx="554831" cy="211138"/>
          </a:xfrm>
          <a:prstGeom prst="rect">
            <a:avLst/>
          </a:prstGeom>
        </p:spPr>
      </p:pic>
      <p:pic>
        <p:nvPicPr>
          <p:cNvPr id="455" name="flag_austria">
            <a:extLst>
              <a:ext uri="{FF2B5EF4-FFF2-40B4-BE49-F238E27FC236}">
                <a16:creationId xmlns:a16="http://schemas.microsoft.com/office/drawing/2014/main" id="{CD490B7C-13BB-D84F-34FC-C4604C90E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/>
          <a:srcRect l="16688" r="16688"/>
          <a:stretch/>
        </p:blipFill>
        <p:spPr bwMode="auto">
          <a:xfrm>
            <a:off x="6561483" y="5827131"/>
            <a:ext cx="161925" cy="161925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A320FF9-E418-7148-9281-DAEE54E24D5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0"/>
          <a:stretch/>
        </p:blipFill>
        <p:spPr>
          <a:xfrm>
            <a:off x="9958797" y="5501667"/>
            <a:ext cx="354221" cy="263525"/>
          </a:xfrm>
          <a:prstGeom prst="rect">
            <a:avLst/>
          </a:prstGeom>
        </p:spPr>
      </p:pic>
      <p:pic>
        <p:nvPicPr>
          <p:cNvPr id="456" name="flag_italy">
            <a:extLst>
              <a:ext uri="{FF2B5EF4-FFF2-40B4-BE49-F238E27FC236}">
                <a16:creationId xmlns:a16="http://schemas.microsoft.com/office/drawing/2014/main" id="{6AF0CFDF-D548-A2AD-BC07-19836AEC3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/>
          <a:srcRect l="16688" r="16688"/>
          <a:stretch/>
        </p:blipFill>
        <p:spPr bwMode="auto">
          <a:xfrm>
            <a:off x="10050901" y="5816019"/>
            <a:ext cx="184150" cy="184150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03D06BEA-150A-1926-F309-4169FD4E5469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73" y="5558949"/>
            <a:ext cx="487392" cy="173038"/>
          </a:xfrm>
          <a:prstGeom prst="rect">
            <a:avLst/>
          </a:prstGeom>
        </p:spPr>
      </p:pic>
      <p:pic>
        <p:nvPicPr>
          <p:cNvPr id="457" name="flag_germany">
            <a:extLst>
              <a:ext uri="{FF2B5EF4-FFF2-40B4-BE49-F238E27FC236}">
                <a16:creationId xmlns:a16="http://schemas.microsoft.com/office/drawing/2014/main" id="{938A65A4-2F2A-C675-3EEC-3D3BCF6F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/>
          <a:srcRect l="16666" r="16666"/>
          <a:stretch/>
        </p:blipFill>
        <p:spPr bwMode="auto">
          <a:xfrm>
            <a:off x="7461686" y="5816019"/>
            <a:ext cx="184150" cy="184150"/>
          </a:xfrm>
          <a:prstGeom prst="ellipse">
            <a:avLst/>
          </a:prstGeom>
          <a:grpFill/>
          <a:ln w="1905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E9AC9F18-3691-0E17-C719-D87EA1E11FD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31" y="5520108"/>
            <a:ext cx="234950" cy="234950"/>
          </a:xfrm>
          <a:prstGeom prst="rect">
            <a:avLst/>
          </a:prstGeom>
        </p:spPr>
      </p:pic>
      <p:pic>
        <p:nvPicPr>
          <p:cNvPr id="459" name="flag_france">
            <a:extLst>
              <a:ext uri="{FF2B5EF4-FFF2-40B4-BE49-F238E27FC236}">
                <a16:creationId xmlns:a16="http://schemas.microsoft.com/office/drawing/2014/main" id="{A9A6D935-5BCD-24E4-3989-98BBF2BF2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/>
          <a:srcRect l="16688" r="16688"/>
          <a:stretch/>
        </p:blipFill>
        <p:spPr bwMode="auto">
          <a:xfrm>
            <a:off x="8318540" y="5816019"/>
            <a:ext cx="184150" cy="184150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BC6AA42F-9B21-4540-BDCC-1C02D4A8A4C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926671" y="5520241"/>
            <a:ext cx="633219" cy="234950"/>
          </a:xfrm>
          <a:prstGeom prst="rect">
            <a:avLst/>
          </a:prstGeom>
        </p:spPr>
      </p:pic>
      <p:pic>
        <p:nvPicPr>
          <p:cNvPr id="463" name="flag_southkorea">
            <a:extLst>
              <a:ext uri="{FF2B5EF4-FFF2-40B4-BE49-F238E27FC236}">
                <a16:creationId xmlns:a16="http://schemas.microsoft.com/office/drawing/2014/main" id="{AA955194-EE1F-574B-217D-C9F3EC20C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/>
          <a:srcRect l="16687" r="16687"/>
          <a:stretch/>
        </p:blipFill>
        <p:spPr bwMode="auto">
          <a:xfrm>
            <a:off x="9168142" y="5816019"/>
            <a:ext cx="184150" cy="184150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A90F2FFE-B233-4262-E870-A47DFF71225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35575"/>
          <a:stretch/>
        </p:blipFill>
        <p:spPr>
          <a:xfrm>
            <a:off x="6065869" y="2344498"/>
            <a:ext cx="1153152" cy="858838"/>
          </a:xfrm>
          <a:prstGeom prst="rect">
            <a:avLst/>
          </a:prstGeom>
        </p:spPr>
      </p:pic>
      <p:sp>
        <p:nvSpPr>
          <p:cNvPr id="491" name="Oval 490">
            <a:extLst>
              <a:ext uri="{FF2B5EF4-FFF2-40B4-BE49-F238E27FC236}">
                <a16:creationId xmlns:a16="http://schemas.microsoft.com/office/drawing/2014/main" id="{202A7CCF-28E8-7CEF-FF2A-D3BD54242ADD}"/>
              </a:ext>
            </a:extLst>
          </p:cNvPr>
          <p:cNvSpPr/>
          <p:nvPr/>
        </p:nvSpPr>
        <p:spPr>
          <a:xfrm>
            <a:off x="1477109" y="2181225"/>
            <a:ext cx="3709448" cy="1457325"/>
          </a:xfrm>
          <a:prstGeom prst="ellipse">
            <a:avLst/>
          </a:prstGeom>
          <a:solidFill>
            <a:srgbClr val="FFFFFF"/>
          </a:solidFill>
          <a:ln w="3810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cs-CZ" sz="2000" b="1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120-240 mld. Kč</a:t>
            </a:r>
          </a:p>
          <a:p>
            <a:pPr algn="ctr">
              <a:lnSpc>
                <a:spcPct val="95000"/>
              </a:lnSpc>
              <a:spcAft>
                <a:spcPts val="400"/>
              </a:spcAft>
            </a:pPr>
            <a: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objem ročního financování k dosažení </a:t>
            </a:r>
            <a:b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2-4% HDP</a:t>
            </a:r>
            <a: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, znamená </a:t>
            </a: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4-8x nárůst</a:t>
            </a:r>
            <a:br>
              <a:rPr lang="cs-CZ" kern="0" dirty="0">
                <a:solidFill>
                  <a:srgbClr val="29BA74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(~28 mld. Kč/0.5% HDP </a:t>
            </a:r>
            <a:b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 '22</a:t>
            </a:r>
            <a:r>
              <a:rPr lang="cs-CZ" kern="0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1</a:t>
            </a:r>
            <a:r>
              <a:rPr lang="cs-CZ" kern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)</a:t>
            </a:r>
            <a:endParaRPr lang="cs-CZ" sz="1200" kern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38E384-E54E-5EB2-6A59-0A3AFE9463B4}"/>
              </a:ext>
            </a:extLst>
          </p:cNvPr>
          <p:cNvSpPr/>
          <p:nvPr/>
        </p:nvSpPr>
        <p:spPr>
          <a:xfrm>
            <a:off x="724624" y="4897438"/>
            <a:ext cx="3926027" cy="279400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C375F-7EB1-7D4A-D078-E338B732ADCE}"/>
              </a:ext>
            </a:extLst>
          </p:cNvPr>
          <p:cNvSpPr/>
          <p:nvPr/>
        </p:nvSpPr>
        <p:spPr>
          <a:xfrm>
            <a:off x="4769350" y="4978400"/>
            <a:ext cx="519790" cy="130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2-4%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D2152F29-8C3C-EEAB-C60A-259E865430B5}"/>
              </a:ext>
            </a:extLst>
          </p:cNvPr>
          <p:cNvSpPr/>
          <p:nvPr/>
        </p:nvSpPr>
        <p:spPr>
          <a:xfrm>
            <a:off x="6267167" y="4792663"/>
            <a:ext cx="4233536" cy="144463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BB141631-6C27-AEEC-CA77-E1C96767A874}"/>
              </a:ext>
            </a:extLst>
          </p:cNvPr>
          <p:cNvSpPr/>
          <p:nvPr/>
        </p:nvSpPr>
        <p:spPr>
          <a:xfrm>
            <a:off x="10536972" y="4787900"/>
            <a:ext cx="571769" cy="130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4-5%</a:t>
            </a:r>
          </a:p>
        </p:txBody>
      </p:sp>
      <p:pic>
        <p:nvPicPr>
          <p:cNvPr id="508" name="flag_france">
            <a:extLst>
              <a:ext uri="{FF2B5EF4-FFF2-40B4-BE49-F238E27FC236}">
                <a16:creationId xmlns:a16="http://schemas.microsoft.com/office/drawing/2014/main" id="{28629589-87C5-E424-5A60-E2672A5D1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/>
          <a:srcRect l="16688" r="16688"/>
          <a:stretch/>
        </p:blipFill>
        <p:spPr bwMode="auto">
          <a:xfrm>
            <a:off x="2591784" y="5816019"/>
            <a:ext cx="184150" cy="184150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BB263-0999-B616-1D05-E5552F7CF29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84" y="5520108"/>
            <a:ext cx="2349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hink-cell data - do not delete" hidden="1">
            <a:extLst>
              <a:ext uri="{FF2B5EF4-FFF2-40B4-BE49-F238E27FC236}">
                <a16:creationId xmlns:a16="http://schemas.microsoft.com/office/drawing/2014/main" id="{D2A17BFB-CAC6-9C24-0543-08F0652382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A17BFB-CAC6-9C24-0543-08F065238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Rectangle 193">
            <a:extLst>
              <a:ext uri="{FF2B5EF4-FFF2-40B4-BE49-F238E27FC236}">
                <a16:creationId xmlns:a16="http://schemas.microsoft.com/office/drawing/2014/main" id="{D7E87267-D37D-5ABB-3F7D-C3C9D1ADAEC9}"/>
              </a:ext>
            </a:extLst>
          </p:cNvPr>
          <p:cNvSpPr/>
          <p:nvPr/>
        </p:nvSpPr>
        <p:spPr>
          <a:xfrm>
            <a:off x="1483423" y="4677606"/>
            <a:ext cx="10240816" cy="23106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CA0E9B-3316-C6D7-C702-50D12073F397}"/>
              </a:ext>
            </a:extLst>
          </p:cNvPr>
          <p:cNvSpPr/>
          <p:nvPr/>
        </p:nvSpPr>
        <p:spPr>
          <a:xfrm>
            <a:off x="1483423" y="2496029"/>
            <a:ext cx="10240816" cy="240443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0C0AF-BEEB-B1A7-D1CB-FF620E0C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49" y="561978"/>
            <a:ext cx="11877151" cy="664797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Přední rozvojové banky mají obvykle rozsáhlý mandát 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a nabízejí širokou škálu produktů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C96AE6-E554-4E23-860A-AD014A1F3832}"/>
              </a:ext>
            </a:extLst>
          </p:cNvPr>
          <p:cNvGrpSpPr/>
          <p:nvPr/>
        </p:nvGrpSpPr>
        <p:grpSpPr>
          <a:xfrm>
            <a:off x="7655444" y="1864368"/>
            <a:ext cx="1731845" cy="456434"/>
            <a:chOff x="8497409" y="1624624"/>
            <a:chExt cx="1731845" cy="45643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C8B4DD8-BA42-EDC1-5206-8CF6EC373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9108" y="1624624"/>
              <a:ext cx="1230146" cy="456434"/>
            </a:xfrm>
            <a:prstGeom prst="rect">
              <a:avLst/>
            </a:prstGeom>
          </p:spPr>
        </p:pic>
        <p:pic>
          <p:nvPicPr>
            <p:cNvPr id="33" name="flag_southkorea">
              <a:extLst>
                <a:ext uri="{FF2B5EF4-FFF2-40B4-BE49-F238E27FC236}">
                  <a16:creationId xmlns:a16="http://schemas.microsoft.com/office/drawing/2014/main" id="{D5EFB2E6-C6BC-5FE2-22BA-139182D0C0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16687" r="16687"/>
            <a:stretch/>
          </p:blipFill>
          <p:spPr bwMode="auto">
            <a:xfrm>
              <a:off x="8497409" y="1694686"/>
              <a:ext cx="357744" cy="357744"/>
            </a:xfrm>
            <a:prstGeom prst="ellipse">
              <a:avLst/>
            </a:prstGeom>
            <a:grpFill/>
            <a:ln w="19050"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7315877-35D0-46DA-EEDE-84FC0BDEB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02" y="1803360"/>
            <a:ext cx="619885" cy="619885"/>
          </a:xfrm>
          <a:prstGeom prst="rect">
            <a:avLst/>
          </a:prstGeom>
        </p:spPr>
      </p:pic>
      <p:pic>
        <p:nvPicPr>
          <p:cNvPr id="40" name="flag_france">
            <a:extLst>
              <a:ext uri="{FF2B5EF4-FFF2-40B4-BE49-F238E27FC236}">
                <a16:creationId xmlns:a16="http://schemas.microsoft.com/office/drawing/2014/main" id="{A5D6320B-F4FB-AA8A-D5B4-483F31E6C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16688" r="16688"/>
          <a:stretch/>
        </p:blipFill>
        <p:spPr bwMode="auto">
          <a:xfrm>
            <a:off x="5897953" y="1937819"/>
            <a:ext cx="357744" cy="357744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F221536-D608-F56B-668F-07FF9C3A68E6}"/>
              </a:ext>
            </a:extLst>
          </p:cNvPr>
          <p:cNvGrpSpPr/>
          <p:nvPr/>
        </p:nvGrpSpPr>
        <p:grpSpPr>
          <a:xfrm>
            <a:off x="3815643" y="1974995"/>
            <a:ext cx="1503072" cy="392244"/>
            <a:chOff x="4826553" y="1765555"/>
            <a:chExt cx="1693376" cy="44190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2E8DF2B-136F-6AC8-1D79-8740B60E5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505" y="1765555"/>
              <a:ext cx="1063424" cy="377547"/>
            </a:xfrm>
            <a:prstGeom prst="rect">
              <a:avLst/>
            </a:prstGeom>
          </p:spPr>
        </p:pic>
        <p:pic>
          <p:nvPicPr>
            <p:cNvPr id="49" name="flag_germany">
              <a:extLst>
                <a:ext uri="{FF2B5EF4-FFF2-40B4-BE49-F238E27FC236}">
                  <a16:creationId xmlns:a16="http://schemas.microsoft.com/office/drawing/2014/main" id="{08C9656F-FA55-C0B5-302D-1CB269920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/>
            <a:srcRect l="16666" r="16666"/>
            <a:stretch/>
          </p:blipFill>
          <p:spPr bwMode="auto">
            <a:xfrm>
              <a:off x="4826553" y="1804423"/>
              <a:ext cx="403038" cy="403038"/>
            </a:xfrm>
            <a:prstGeom prst="ellipse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95193D7-9675-B41C-F210-156A9B9F8F8C}"/>
              </a:ext>
            </a:extLst>
          </p:cNvPr>
          <p:cNvSpPr/>
          <p:nvPr/>
        </p:nvSpPr>
        <p:spPr>
          <a:xfrm>
            <a:off x="1447583" y="2491833"/>
            <a:ext cx="2042805" cy="2659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Mandát</a:t>
            </a:r>
          </a:p>
        </p:txBody>
      </p:sp>
      <p:sp>
        <p:nvSpPr>
          <p:cNvPr id="3" name="Google Shape;1099;p146">
            <a:extLst>
              <a:ext uri="{FF2B5EF4-FFF2-40B4-BE49-F238E27FC236}">
                <a16:creationId xmlns:a16="http://schemas.microsoft.com/office/drawing/2014/main" id="{1FAD98BE-7ABD-ABAB-D3E1-A5DD6109687E}"/>
              </a:ext>
            </a:extLst>
          </p:cNvPr>
          <p:cNvSpPr/>
          <p:nvPr/>
        </p:nvSpPr>
        <p:spPr>
          <a:xfrm>
            <a:off x="729621" y="2504105"/>
            <a:ext cx="673497" cy="2107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5" name="AutoShape 23">
            <a:extLst>
              <a:ext uri="{FF2B5EF4-FFF2-40B4-BE49-F238E27FC236}">
                <a16:creationId xmlns:a16="http://schemas.microsoft.com/office/drawing/2014/main" id="{622345D4-DA73-343D-5814-B9F1A131E500}"/>
              </a:ext>
            </a:extLst>
          </p:cNvPr>
          <p:cNvSpPr>
            <a:spLocks noChangeAspect="1"/>
          </p:cNvSpPr>
          <p:nvPr/>
        </p:nvSpPr>
        <p:spPr bwMode="auto">
          <a:xfrm>
            <a:off x="845932" y="2493166"/>
            <a:ext cx="419849" cy="40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-18"/>
              <a:sym typeface="Henderson BCG Sans" panose="02000503060000020004" pitchFamily="50" charset="0"/>
            </a:endParaRP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F693FBEB-8B04-F010-718D-A061A44C44D3}"/>
              </a:ext>
            </a:extLst>
          </p:cNvPr>
          <p:cNvSpPr>
            <a:spLocks noEditPoints="1"/>
          </p:cNvSpPr>
          <p:nvPr/>
        </p:nvSpPr>
        <p:spPr bwMode="auto">
          <a:xfrm>
            <a:off x="1050215" y="2571691"/>
            <a:ext cx="178212" cy="128096"/>
          </a:xfrm>
          <a:custGeom>
            <a:avLst/>
            <a:gdLst>
              <a:gd name="T0" fmla="*/ 25 w 978"/>
              <a:gd name="T1" fmla="*/ 729 h 729"/>
              <a:gd name="T2" fmla="*/ 7 w 978"/>
              <a:gd name="T3" fmla="*/ 719 h 729"/>
              <a:gd name="T4" fmla="*/ 13 w 978"/>
              <a:gd name="T5" fmla="*/ 689 h 729"/>
              <a:gd name="T6" fmla="*/ 888 w 978"/>
              <a:gd name="T7" fmla="*/ 86 h 729"/>
              <a:gd name="T8" fmla="*/ 919 w 978"/>
              <a:gd name="T9" fmla="*/ 91 h 729"/>
              <a:gd name="T10" fmla="*/ 913 w 978"/>
              <a:gd name="T11" fmla="*/ 122 h 729"/>
              <a:gd name="T12" fmla="*/ 38 w 978"/>
              <a:gd name="T13" fmla="*/ 725 h 729"/>
              <a:gd name="T14" fmla="*/ 25 w 978"/>
              <a:gd name="T15" fmla="*/ 729 h 729"/>
              <a:gd name="T16" fmla="*/ 578 w 978"/>
              <a:gd name="T17" fmla="*/ 254 h 729"/>
              <a:gd name="T18" fmla="*/ 586 w 978"/>
              <a:gd name="T19" fmla="*/ 258 h 729"/>
              <a:gd name="T20" fmla="*/ 825 w 978"/>
              <a:gd name="T21" fmla="*/ 93 h 729"/>
              <a:gd name="T22" fmla="*/ 826 w 978"/>
              <a:gd name="T23" fmla="*/ 91 h 729"/>
              <a:gd name="T24" fmla="*/ 849 w 978"/>
              <a:gd name="T25" fmla="*/ 8 h 729"/>
              <a:gd name="T26" fmla="*/ 841 w 978"/>
              <a:gd name="T27" fmla="*/ 3 h 729"/>
              <a:gd name="T28" fmla="*/ 602 w 978"/>
              <a:gd name="T29" fmla="*/ 166 h 729"/>
              <a:gd name="T30" fmla="*/ 599 w 978"/>
              <a:gd name="T31" fmla="*/ 171 h 729"/>
              <a:gd name="T32" fmla="*/ 578 w 978"/>
              <a:gd name="T33" fmla="*/ 254 h 729"/>
              <a:gd name="T34" fmla="*/ 646 w 978"/>
              <a:gd name="T35" fmla="*/ 352 h 729"/>
              <a:gd name="T36" fmla="*/ 730 w 978"/>
              <a:gd name="T37" fmla="*/ 362 h 729"/>
              <a:gd name="T38" fmla="*/ 736 w 978"/>
              <a:gd name="T39" fmla="*/ 361 h 729"/>
              <a:gd name="T40" fmla="*/ 974 w 978"/>
              <a:gd name="T41" fmla="*/ 196 h 729"/>
              <a:gd name="T42" fmla="*/ 972 w 978"/>
              <a:gd name="T43" fmla="*/ 187 h 729"/>
              <a:gd name="T44" fmla="*/ 886 w 978"/>
              <a:gd name="T45" fmla="*/ 179 h 729"/>
              <a:gd name="T46" fmla="*/ 884 w 978"/>
              <a:gd name="T47" fmla="*/ 179 h 729"/>
              <a:gd name="T48" fmla="*/ 644 w 978"/>
              <a:gd name="T49" fmla="*/ 343 h 729"/>
              <a:gd name="T50" fmla="*/ 646 w 978"/>
              <a:gd name="T51" fmla="*/ 35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8" h="729">
                <a:moveTo>
                  <a:pt x="25" y="729"/>
                </a:moveTo>
                <a:cubicBezTo>
                  <a:pt x="18" y="729"/>
                  <a:pt x="11" y="726"/>
                  <a:pt x="7" y="719"/>
                </a:cubicBezTo>
                <a:cubicBezTo>
                  <a:pt x="0" y="709"/>
                  <a:pt x="3" y="696"/>
                  <a:pt x="13" y="689"/>
                </a:cubicBezTo>
                <a:cubicBezTo>
                  <a:pt x="888" y="86"/>
                  <a:pt x="888" y="86"/>
                  <a:pt x="888" y="86"/>
                </a:cubicBezTo>
                <a:cubicBezTo>
                  <a:pt x="898" y="79"/>
                  <a:pt x="912" y="81"/>
                  <a:pt x="919" y="91"/>
                </a:cubicBezTo>
                <a:cubicBezTo>
                  <a:pt x="926" y="101"/>
                  <a:pt x="923" y="115"/>
                  <a:pt x="913" y="122"/>
                </a:cubicBezTo>
                <a:cubicBezTo>
                  <a:pt x="38" y="725"/>
                  <a:pt x="38" y="725"/>
                  <a:pt x="38" y="725"/>
                </a:cubicBezTo>
                <a:cubicBezTo>
                  <a:pt x="34" y="728"/>
                  <a:pt x="30" y="729"/>
                  <a:pt x="25" y="729"/>
                </a:cubicBezTo>
                <a:close/>
                <a:moveTo>
                  <a:pt x="578" y="254"/>
                </a:moveTo>
                <a:cubicBezTo>
                  <a:pt x="577" y="258"/>
                  <a:pt x="582" y="259"/>
                  <a:pt x="586" y="258"/>
                </a:cubicBezTo>
                <a:cubicBezTo>
                  <a:pt x="586" y="258"/>
                  <a:pt x="586" y="258"/>
                  <a:pt x="825" y="93"/>
                </a:cubicBezTo>
                <a:cubicBezTo>
                  <a:pt x="826" y="93"/>
                  <a:pt x="826" y="93"/>
                  <a:pt x="826" y="91"/>
                </a:cubicBezTo>
                <a:cubicBezTo>
                  <a:pt x="826" y="91"/>
                  <a:pt x="826" y="91"/>
                  <a:pt x="849" y="8"/>
                </a:cubicBezTo>
                <a:cubicBezTo>
                  <a:pt x="850" y="3"/>
                  <a:pt x="845" y="0"/>
                  <a:pt x="841" y="3"/>
                </a:cubicBezTo>
                <a:cubicBezTo>
                  <a:pt x="841" y="3"/>
                  <a:pt x="841" y="3"/>
                  <a:pt x="602" y="166"/>
                </a:cubicBezTo>
                <a:cubicBezTo>
                  <a:pt x="601" y="168"/>
                  <a:pt x="601" y="168"/>
                  <a:pt x="599" y="171"/>
                </a:cubicBezTo>
                <a:cubicBezTo>
                  <a:pt x="599" y="171"/>
                  <a:pt x="599" y="171"/>
                  <a:pt x="578" y="254"/>
                </a:cubicBezTo>
                <a:close/>
                <a:moveTo>
                  <a:pt x="646" y="352"/>
                </a:moveTo>
                <a:cubicBezTo>
                  <a:pt x="730" y="362"/>
                  <a:pt x="730" y="362"/>
                  <a:pt x="730" y="362"/>
                </a:cubicBezTo>
                <a:cubicBezTo>
                  <a:pt x="734" y="361"/>
                  <a:pt x="734" y="361"/>
                  <a:pt x="736" y="361"/>
                </a:cubicBezTo>
                <a:cubicBezTo>
                  <a:pt x="974" y="196"/>
                  <a:pt x="974" y="196"/>
                  <a:pt x="974" y="196"/>
                </a:cubicBezTo>
                <a:cubicBezTo>
                  <a:pt x="978" y="194"/>
                  <a:pt x="978" y="187"/>
                  <a:pt x="972" y="187"/>
                </a:cubicBezTo>
                <a:cubicBezTo>
                  <a:pt x="886" y="179"/>
                  <a:pt x="886" y="179"/>
                  <a:pt x="886" y="179"/>
                </a:cubicBezTo>
                <a:cubicBezTo>
                  <a:pt x="884" y="177"/>
                  <a:pt x="884" y="177"/>
                  <a:pt x="884" y="179"/>
                </a:cubicBezTo>
                <a:cubicBezTo>
                  <a:pt x="644" y="343"/>
                  <a:pt x="644" y="343"/>
                  <a:pt x="644" y="343"/>
                </a:cubicBezTo>
                <a:cubicBezTo>
                  <a:pt x="642" y="347"/>
                  <a:pt x="642" y="351"/>
                  <a:pt x="646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BC22ECF-BA3C-7872-C55B-AFF8CA033A94}"/>
              </a:ext>
            </a:extLst>
          </p:cNvPr>
          <p:cNvSpPr>
            <a:spLocks noEditPoints="1"/>
          </p:cNvSpPr>
          <p:nvPr/>
        </p:nvSpPr>
        <p:spPr bwMode="auto">
          <a:xfrm>
            <a:off x="917918" y="2573062"/>
            <a:ext cx="273739" cy="263875"/>
          </a:xfrm>
          <a:custGeom>
            <a:avLst/>
            <a:gdLst>
              <a:gd name="T0" fmla="*/ 1016 w 1502"/>
              <a:gd name="T1" fmla="*/ 662 h 1502"/>
              <a:gd name="T2" fmla="*/ 1030 w 1502"/>
              <a:gd name="T3" fmla="*/ 751 h 1502"/>
              <a:gd name="T4" fmla="*/ 751 w 1502"/>
              <a:gd name="T5" fmla="*/ 1030 h 1502"/>
              <a:gd name="T6" fmla="*/ 472 w 1502"/>
              <a:gd name="T7" fmla="*/ 751 h 1502"/>
              <a:gd name="T8" fmla="*/ 751 w 1502"/>
              <a:gd name="T9" fmla="*/ 472 h 1502"/>
              <a:gd name="T10" fmla="*/ 929 w 1502"/>
              <a:gd name="T11" fmla="*/ 536 h 1502"/>
              <a:gd name="T12" fmla="*/ 819 w 1502"/>
              <a:gd name="T13" fmla="*/ 611 h 1502"/>
              <a:gd name="T14" fmla="*/ 751 w 1502"/>
              <a:gd name="T15" fmla="*/ 596 h 1502"/>
              <a:gd name="T16" fmla="*/ 596 w 1502"/>
              <a:gd name="T17" fmla="*/ 751 h 1502"/>
              <a:gd name="T18" fmla="*/ 751 w 1502"/>
              <a:gd name="T19" fmla="*/ 906 h 1502"/>
              <a:gd name="T20" fmla="*/ 906 w 1502"/>
              <a:gd name="T21" fmla="*/ 751 h 1502"/>
              <a:gd name="T22" fmla="*/ 906 w 1502"/>
              <a:gd name="T23" fmla="*/ 738 h 1502"/>
              <a:gd name="T24" fmla="*/ 1016 w 1502"/>
              <a:gd name="T25" fmla="*/ 662 h 1502"/>
              <a:gd name="T26" fmla="*/ 1107 w 1502"/>
              <a:gd name="T27" fmla="*/ 599 h 1502"/>
              <a:gd name="T28" fmla="*/ 1138 w 1502"/>
              <a:gd name="T29" fmla="*/ 751 h 1502"/>
              <a:gd name="T30" fmla="*/ 751 w 1502"/>
              <a:gd name="T31" fmla="*/ 1138 h 1502"/>
              <a:gd name="T32" fmla="*/ 364 w 1502"/>
              <a:gd name="T33" fmla="*/ 751 h 1502"/>
              <a:gd name="T34" fmla="*/ 751 w 1502"/>
              <a:gd name="T35" fmla="*/ 364 h 1502"/>
              <a:gd name="T36" fmla="*/ 1020 w 1502"/>
              <a:gd name="T37" fmla="*/ 473 h 1502"/>
              <a:gd name="T38" fmla="*/ 1124 w 1502"/>
              <a:gd name="T39" fmla="*/ 401 h 1502"/>
              <a:gd name="T40" fmla="*/ 751 w 1502"/>
              <a:gd name="T41" fmla="*/ 240 h 1502"/>
              <a:gd name="T42" fmla="*/ 240 w 1502"/>
              <a:gd name="T43" fmla="*/ 751 h 1502"/>
              <a:gd name="T44" fmla="*/ 751 w 1502"/>
              <a:gd name="T45" fmla="*/ 1262 h 1502"/>
              <a:gd name="T46" fmla="*/ 1262 w 1502"/>
              <a:gd name="T47" fmla="*/ 751 h 1502"/>
              <a:gd name="T48" fmla="*/ 1211 w 1502"/>
              <a:gd name="T49" fmla="*/ 528 h 1502"/>
              <a:gd name="T50" fmla="*/ 1107 w 1502"/>
              <a:gd name="T51" fmla="*/ 599 h 1502"/>
              <a:gd name="T52" fmla="*/ 1333 w 1502"/>
              <a:gd name="T53" fmla="*/ 443 h 1502"/>
              <a:gd name="T54" fmla="*/ 1307 w 1502"/>
              <a:gd name="T55" fmla="*/ 461 h 1502"/>
              <a:gd name="T56" fmla="*/ 1378 w 1502"/>
              <a:gd name="T57" fmla="*/ 751 h 1502"/>
              <a:gd name="T58" fmla="*/ 751 w 1502"/>
              <a:gd name="T59" fmla="*/ 1378 h 1502"/>
              <a:gd name="T60" fmla="*/ 124 w 1502"/>
              <a:gd name="T61" fmla="*/ 751 h 1502"/>
              <a:gd name="T62" fmla="*/ 751 w 1502"/>
              <a:gd name="T63" fmla="*/ 124 h 1502"/>
              <a:gd name="T64" fmla="*/ 1220 w 1502"/>
              <a:gd name="T65" fmla="*/ 335 h 1502"/>
              <a:gd name="T66" fmla="*/ 1246 w 1502"/>
              <a:gd name="T67" fmla="*/ 317 h 1502"/>
              <a:gd name="T68" fmla="*/ 1273 w 1502"/>
              <a:gd name="T69" fmla="*/ 211 h 1502"/>
              <a:gd name="T70" fmla="*/ 751 w 1502"/>
              <a:gd name="T71" fmla="*/ 0 h 1502"/>
              <a:gd name="T72" fmla="*/ 0 w 1502"/>
              <a:gd name="T73" fmla="*/ 751 h 1502"/>
              <a:gd name="T74" fmla="*/ 751 w 1502"/>
              <a:gd name="T75" fmla="*/ 1502 h 1502"/>
              <a:gd name="T76" fmla="*/ 1502 w 1502"/>
              <a:gd name="T77" fmla="*/ 751 h 1502"/>
              <a:gd name="T78" fmla="*/ 1442 w 1502"/>
              <a:gd name="T79" fmla="*/ 456 h 1502"/>
              <a:gd name="T80" fmla="*/ 1333 w 1502"/>
              <a:gd name="T81" fmla="*/ 443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02" h="1502">
                <a:moveTo>
                  <a:pt x="1016" y="662"/>
                </a:moveTo>
                <a:cubicBezTo>
                  <a:pt x="1025" y="690"/>
                  <a:pt x="1030" y="720"/>
                  <a:pt x="1030" y="751"/>
                </a:cubicBezTo>
                <a:cubicBezTo>
                  <a:pt x="1030" y="905"/>
                  <a:pt x="905" y="1030"/>
                  <a:pt x="751" y="1030"/>
                </a:cubicBezTo>
                <a:cubicBezTo>
                  <a:pt x="597" y="1030"/>
                  <a:pt x="472" y="905"/>
                  <a:pt x="472" y="751"/>
                </a:cubicBezTo>
                <a:cubicBezTo>
                  <a:pt x="472" y="597"/>
                  <a:pt x="597" y="472"/>
                  <a:pt x="751" y="472"/>
                </a:cubicBezTo>
                <a:cubicBezTo>
                  <a:pt x="818" y="472"/>
                  <a:pt x="880" y="496"/>
                  <a:pt x="929" y="536"/>
                </a:cubicBezTo>
                <a:cubicBezTo>
                  <a:pt x="819" y="611"/>
                  <a:pt x="819" y="611"/>
                  <a:pt x="819" y="611"/>
                </a:cubicBezTo>
                <a:cubicBezTo>
                  <a:pt x="798" y="601"/>
                  <a:pt x="775" y="596"/>
                  <a:pt x="751" y="596"/>
                </a:cubicBezTo>
                <a:cubicBezTo>
                  <a:pt x="665" y="596"/>
                  <a:pt x="596" y="665"/>
                  <a:pt x="596" y="751"/>
                </a:cubicBezTo>
                <a:cubicBezTo>
                  <a:pt x="596" y="836"/>
                  <a:pt x="665" y="906"/>
                  <a:pt x="751" y="906"/>
                </a:cubicBezTo>
                <a:cubicBezTo>
                  <a:pt x="837" y="906"/>
                  <a:pt x="906" y="836"/>
                  <a:pt x="906" y="751"/>
                </a:cubicBezTo>
                <a:cubicBezTo>
                  <a:pt x="906" y="746"/>
                  <a:pt x="906" y="742"/>
                  <a:pt x="906" y="738"/>
                </a:cubicBezTo>
                <a:lnTo>
                  <a:pt x="1016" y="662"/>
                </a:lnTo>
                <a:close/>
                <a:moveTo>
                  <a:pt x="1107" y="599"/>
                </a:moveTo>
                <a:cubicBezTo>
                  <a:pt x="1127" y="646"/>
                  <a:pt x="1138" y="697"/>
                  <a:pt x="1138" y="751"/>
                </a:cubicBezTo>
                <a:cubicBezTo>
                  <a:pt x="1138" y="964"/>
                  <a:pt x="964" y="1138"/>
                  <a:pt x="751" y="1138"/>
                </a:cubicBezTo>
                <a:cubicBezTo>
                  <a:pt x="537" y="1138"/>
                  <a:pt x="364" y="964"/>
                  <a:pt x="364" y="751"/>
                </a:cubicBezTo>
                <a:cubicBezTo>
                  <a:pt x="364" y="537"/>
                  <a:pt x="537" y="364"/>
                  <a:pt x="751" y="364"/>
                </a:cubicBezTo>
                <a:cubicBezTo>
                  <a:pt x="855" y="364"/>
                  <a:pt x="950" y="405"/>
                  <a:pt x="1020" y="473"/>
                </a:cubicBezTo>
                <a:cubicBezTo>
                  <a:pt x="1124" y="401"/>
                  <a:pt x="1124" y="401"/>
                  <a:pt x="1124" y="401"/>
                </a:cubicBezTo>
                <a:cubicBezTo>
                  <a:pt x="1030" y="302"/>
                  <a:pt x="898" y="240"/>
                  <a:pt x="751" y="240"/>
                </a:cubicBezTo>
                <a:cubicBezTo>
                  <a:pt x="469" y="240"/>
                  <a:pt x="240" y="469"/>
                  <a:pt x="240" y="751"/>
                </a:cubicBezTo>
                <a:cubicBezTo>
                  <a:pt x="240" y="1033"/>
                  <a:pt x="469" y="1262"/>
                  <a:pt x="751" y="1262"/>
                </a:cubicBezTo>
                <a:cubicBezTo>
                  <a:pt x="1033" y="1262"/>
                  <a:pt x="1262" y="1033"/>
                  <a:pt x="1262" y="751"/>
                </a:cubicBezTo>
                <a:cubicBezTo>
                  <a:pt x="1262" y="671"/>
                  <a:pt x="1244" y="595"/>
                  <a:pt x="1211" y="528"/>
                </a:cubicBezTo>
                <a:lnTo>
                  <a:pt x="1107" y="599"/>
                </a:lnTo>
                <a:close/>
                <a:moveTo>
                  <a:pt x="1333" y="443"/>
                </a:moveTo>
                <a:cubicBezTo>
                  <a:pt x="1307" y="461"/>
                  <a:pt x="1307" y="461"/>
                  <a:pt x="1307" y="461"/>
                </a:cubicBezTo>
                <a:cubicBezTo>
                  <a:pt x="1352" y="548"/>
                  <a:pt x="1378" y="646"/>
                  <a:pt x="1378" y="751"/>
                </a:cubicBezTo>
                <a:cubicBezTo>
                  <a:pt x="1378" y="1097"/>
                  <a:pt x="1097" y="1378"/>
                  <a:pt x="751" y="1378"/>
                </a:cubicBezTo>
                <a:cubicBezTo>
                  <a:pt x="405" y="1378"/>
                  <a:pt x="124" y="1097"/>
                  <a:pt x="124" y="751"/>
                </a:cubicBezTo>
                <a:cubicBezTo>
                  <a:pt x="124" y="405"/>
                  <a:pt x="405" y="124"/>
                  <a:pt x="751" y="124"/>
                </a:cubicBezTo>
                <a:cubicBezTo>
                  <a:pt x="937" y="124"/>
                  <a:pt x="1105" y="205"/>
                  <a:pt x="1220" y="335"/>
                </a:cubicBezTo>
                <a:cubicBezTo>
                  <a:pt x="1246" y="317"/>
                  <a:pt x="1246" y="317"/>
                  <a:pt x="1246" y="317"/>
                </a:cubicBezTo>
                <a:cubicBezTo>
                  <a:pt x="1273" y="211"/>
                  <a:pt x="1273" y="211"/>
                  <a:pt x="1273" y="211"/>
                </a:cubicBezTo>
                <a:cubicBezTo>
                  <a:pt x="1138" y="80"/>
                  <a:pt x="954" y="0"/>
                  <a:pt x="751" y="0"/>
                </a:cubicBezTo>
                <a:cubicBezTo>
                  <a:pt x="337" y="0"/>
                  <a:pt x="0" y="337"/>
                  <a:pt x="0" y="751"/>
                </a:cubicBezTo>
                <a:cubicBezTo>
                  <a:pt x="0" y="1165"/>
                  <a:pt x="337" y="1502"/>
                  <a:pt x="751" y="1502"/>
                </a:cubicBezTo>
                <a:cubicBezTo>
                  <a:pt x="1165" y="1502"/>
                  <a:pt x="1502" y="1165"/>
                  <a:pt x="1502" y="751"/>
                </a:cubicBezTo>
                <a:cubicBezTo>
                  <a:pt x="1502" y="646"/>
                  <a:pt x="1480" y="547"/>
                  <a:pt x="1442" y="456"/>
                </a:cubicBezTo>
                <a:lnTo>
                  <a:pt x="1333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D6A39D-31D4-8D4E-BA61-0A35B317FBE3}"/>
              </a:ext>
            </a:extLst>
          </p:cNvPr>
          <p:cNvSpPr/>
          <p:nvPr/>
        </p:nvSpPr>
        <p:spPr>
          <a:xfrm>
            <a:off x="1101124" y="2717705"/>
            <a:ext cx="2561569" cy="2925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Domácí financování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D7CD3C-3C5C-2F3C-47F6-62469CB7C67E}"/>
              </a:ext>
            </a:extLst>
          </p:cNvPr>
          <p:cNvSpPr/>
          <p:nvPr/>
        </p:nvSpPr>
        <p:spPr>
          <a:xfrm>
            <a:off x="1644326" y="4029478"/>
            <a:ext cx="1541143" cy="24586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Export &amp;  import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7A89D8-6C74-4309-0F60-BB2B0B94B955}"/>
              </a:ext>
            </a:extLst>
          </p:cNvPr>
          <p:cNvSpPr/>
          <p:nvPr/>
        </p:nvSpPr>
        <p:spPr>
          <a:xfrm>
            <a:off x="1644326" y="4319355"/>
            <a:ext cx="2321307" cy="30650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Mezinárodní rozvojová pomoc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C37B75-7A00-B0D5-A6F3-80A8039A0CDE}"/>
              </a:ext>
            </a:extLst>
          </p:cNvPr>
          <p:cNvSpPr/>
          <p:nvPr/>
        </p:nvSpPr>
        <p:spPr>
          <a:xfrm>
            <a:off x="1871322" y="2971505"/>
            <a:ext cx="1125377" cy="2925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Občané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04A256-9402-1A99-AF8E-5C20451E14A9}"/>
              </a:ext>
            </a:extLst>
          </p:cNvPr>
          <p:cNvSpPr/>
          <p:nvPr/>
        </p:nvSpPr>
        <p:spPr>
          <a:xfrm>
            <a:off x="1871322" y="3244342"/>
            <a:ext cx="1288339" cy="2925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SME &amp; Micro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C1E808-378D-BA7C-DC09-2FB2A10E27AD}"/>
              </a:ext>
            </a:extLst>
          </p:cNvPr>
          <p:cNvSpPr/>
          <p:nvPr/>
        </p:nvSpPr>
        <p:spPr>
          <a:xfrm>
            <a:off x="1871322" y="3514283"/>
            <a:ext cx="1522294" cy="288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Velké firmy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0E7D63-06CA-9137-546D-549A72A0F39E}"/>
              </a:ext>
            </a:extLst>
          </p:cNvPr>
          <p:cNvSpPr/>
          <p:nvPr/>
        </p:nvSpPr>
        <p:spPr>
          <a:xfrm>
            <a:off x="1846842" y="3777285"/>
            <a:ext cx="1389056" cy="2833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Veřejný sektor</a:t>
            </a:r>
          </a:p>
        </p:txBody>
      </p:sp>
      <p:sp>
        <p:nvSpPr>
          <p:cNvPr id="16" name="Google Shape;1091;p146">
            <a:extLst>
              <a:ext uri="{FF2B5EF4-FFF2-40B4-BE49-F238E27FC236}">
                <a16:creationId xmlns:a16="http://schemas.microsoft.com/office/drawing/2014/main" id="{C49552E5-03D2-83DC-2EF8-7C90B9E17651}"/>
              </a:ext>
            </a:extLst>
          </p:cNvPr>
          <p:cNvSpPr/>
          <p:nvPr/>
        </p:nvSpPr>
        <p:spPr>
          <a:xfrm>
            <a:off x="729621" y="4660151"/>
            <a:ext cx="673497" cy="1348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313013-7A82-D96E-CF0B-4335A5DC4901}"/>
              </a:ext>
            </a:extLst>
          </p:cNvPr>
          <p:cNvGrpSpPr>
            <a:grpSpLocks/>
          </p:cNvGrpSpPr>
          <p:nvPr/>
        </p:nvGrpSpPr>
        <p:grpSpPr>
          <a:xfrm>
            <a:off x="856445" y="4715881"/>
            <a:ext cx="419849" cy="368934"/>
            <a:chOff x="12102079" y="1093698"/>
            <a:chExt cx="678076" cy="67870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CD948411-0B44-8592-29FE-D647BAEA3A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02079" y="1093698"/>
              <a:ext cx="678076" cy="67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" panose="00000500000000000000" pitchFamily="2" charset="-18"/>
                <a:sym typeface="Henderson BCG Sans" panose="02000503060000020004" pitchFamily="50" charset="0"/>
              </a:endParaRPr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B73F62F1-2439-B50D-5F22-6CD0E7E3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3170" y="1207034"/>
              <a:ext cx="292285" cy="237153"/>
            </a:xfrm>
            <a:custGeom>
              <a:avLst/>
              <a:gdLst>
                <a:gd name="T0" fmla="*/ 992 w 993"/>
                <a:gd name="T1" fmla="*/ 8 h 805"/>
                <a:gd name="T2" fmla="*/ 983 w 993"/>
                <a:gd name="T3" fmla="*/ 0 h 805"/>
                <a:gd name="T4" fmla="*/ 486 w 993"/>
                <a:gd name="T5" fmla="*/ 429 h 805"/>
                <a:gd name="T6" fmla="*/ 469 w 993"/>
                <a:gd name="T7" fmla="*/ 433 h 805"/>
                <a:gd name="T8" fmla="*/ 9 w 993"/>
                <a:gd name="T9" fmla="*/ 255 h 805"/>
                <a:gd name="T10" fmla="*/ 0 w 993"/>
                <a:gd name="T11" fmla="*/ 264 h 805"/>
                <a:gd name="T12" fmla="*/ 385 w 993"/>
                <a:gd name="T13" fmla="*/ 649 h 805"/>
                <a:gd name="T14" fmla="*/ 393 w 993"/>
                <a:gd name="T15" fmla="*/ 641 h 805"/>
                <a:gd name="T16" fmla="*/ 284 w 993"/>
                <a:gd name="T17" fmla="*/ 426 h 805"/>
                <a:gd name="T18" fmla="*/ 294 w 993"/>
                <a:gd name="T19" fmla="*/ 412 h 805"/>
                <a:gd name="T20" fmla="*/ 461 w 993"/>
                <a:gd name="T21" fmla="*/ 766 h 805"/>
                <a:gd name="T22" fmla="*/ 461 w 993"/>
                <a:gd name="T23" fmla="*/ 794 h 805"/>
                <a:gd name="T24" fmla="*/ 521 w 993"/>
                <a:gd name="T25" fmla="*/ 797 h 805"/>
                <a:gd name="T26" fmla="*/ 562 w 993"/>
                <a:gd name="T27" fmla="*/ 805 h 805"/>
                <a:gd name="T28" fmla="*/ 554 w 993"/>
                <a:gd name="T29" fmla="*/ 681 h 805"/>
                <a:gd name="T30" fmla="*/ 555 w 993"/>
                <a:gd name="T31" fmla="*/ 524 h 805"/>
                <a:gd name="T32" fmla="*/ 578 w 993"/>
                <a:gd name="T33" fmla="*/ 391 h 805"/>
                <a:gd name="T34" fmla="*/ 679 w 993"/>
                <a:gd name="T35" fmla="*/ 227 h 805"/>
                <a:gd name="T36" fmla="*/ 745 w 993"/>
                <a:gd name="T37" fmla="*/ 180 h 805"/>
                <a:gd name="T38" fmla="*/ 755 w 993"/>
                <a:gd name="T39" fmla="*/ 194 h 805"/>
                <a:gd name="T40" fmla="*/ 623 w 993"/>
                <a:gd name="T41" fmla="*/ 477 h 805"/>
                <a:gd name="T42" fmla="*/ 632 w 993"/>
                <a:gd name="T43" fmla="*/ 487 h 805"/>
                <a:gd name="T44" fmla="*/ 992 w 993"/>
                <a:gd name="T45" fmla="*/ 8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3" h="805">
                  <a:moveTo>
                    <a:pt x="992" y="8"/>
                  </a:moveTo>
                  <a:cubicBezTo>
                    <a:pt x="992" y="3"/>
                    <a:pt x="988" y="0"/>
                    <a:pt x="983" y="0"/>
                  </a:cubicBezTo>
                  <a:cubicBezTo>
                    <a:pt x="559" y="3"/>
                    <a:pt x="495" y="259"/>
                    <a:pt x="486" y="429"/>
                  </a:cubicBezTo>
                  <a:cubicBezTo>
                    <a:pt x="486" y="438"/>
                    <a:pt x="474" y="441"/>
                    <a:pt x="469" y="433"/>
                  </a:cubicBezTo>
                  <a:cubicBezTo>
                    <a:pt x="417" y="327"/>
                    <a:pt x="293" y="242"/>
                    <a:pt x="9" y="255"/>
                  </a:cubicBezTo>
                  <a:cubicBezTo>
                    <a:pt x="4" y="255"/>
                    <a:pt x="0" y="259"/>
                    <a:pt x="0" y="264"/>
                  </a:cubicBezTo>
                  <a:cubicBezTo>
                    <a:pt x="3" y="321"/>
                    <a:pt x="35" y="645"/>
                    <a:pt x="385" y="649"/>
                  </a:cubicBezTo>
                  <a:cubicBezTo>
                    <a:pt x="389" y="649"/>
                    <a:pt x="393" y="645"/>
                    <a:pt x="393" y="641"/>
                  </a:cubicBezTo>
                  <a:cubicBezTo>
                    <a:pt x="395" y="614"/>
                    <a:pt x="392" y="523"/>
                    <a:pt x="284" y="426"/>
                  </a:cubicBezTo>
                  <a:cubicBezTo>
                    <a:pt x="276" y="420"/>
                    <a:pt x="284" y="408"/>
                    <a:pt x="294" y="412"/>
                  </a:cubicBezTo>
                  <a:cubicBezTo>
                    <a:pt x="427" y="475"/>
                    <a:pt x="467" y="630"/>
                    <a:pt x="461" y="766"/>
                  </a:cubicBezTo>
                  <a:cubicBezTo>
                    <a:pt x="460" y="772"/>
                    <a:pt x="460" y="782"/>
                    <a:pt x="461" y="794"/>
                  </a:cubicBezTo>
                  <a:cubicBezTo>
                    <a:pt x="521" y="797"/>
                    <a:pt x="521" y="797"/>
                    <a:pt x="521" y="797"/>
                  </a:cubicBezTo>
                  <a:cubicBezTo>
                    <a:pt x="535" y="798"/>
                    <a:pt x="549" y="801"/>
                    <a:pt x="562" y="805"/>
                  </a:cubicBezTo>
                  <a:cubicBezTo>
                    <a:pt x="565" y="763"/>
                    <a:pt x="557" y="710"/>
                    <a:pt x="554" y="681"/>
                  </a:cubicBezTo>
                  <a:cubicBezTo>
                    <a:pt x="551" y="628"/>
                    <a:pt x="552" y="576"/>
                    <a:pt x="555" y="524"/>
                  </a:cubicBezTo>
                  <a:cubicBezTo>
                    <a:pt x="557" y="479"/>
                    <a:pt x="564" y="434"/>
                    <a:pt x="578" y="391"/>
                  </a:cubicBezTo>
                  <a:cubicBezTo>
                    <a:pt x="597" y="329"/>
                    <a:pt x="632" y="272"/>
                    <a:pt x="679" y="227"/>
                  </a:cubicBezTo>
                  <a:cubicBezTo>
                    <a:pt x="699" y="209"/>
                    <a:pt x="721" y="193"/>
                    <a:pt x="745" y="180"/>
                  </a:cubicBezTo>
                  <a:cubicBezTo>
                    <a:pt x="753" y="175"/>
                    <a:pt x="761" y="186"/>
                    <a:pt x="755" y="194"/>
                  </a:cubicBezTo>
                  <a:cubicBezTo>
                    <a:pt x="643" y="322"/>
                    <a:pt x="626" y="444"/>
                    <a:pt x="623" y="477"/>
                  </a:cubicBezTo>
                  <a:cubicBezTo>
                    <a:pt x="623" y="482"/>
                    <a:pt x="627" y="487"/>
                    <a:pt x="632" y="487"/>
                  </a:cubicBezTo>
                  <a:cubicBezTo>
                    <a:pt x="984" y="480"/>
                    <a:pt x="993" y="73"/>
                    <a:pt x="99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9CBF9117-42F7-8E0B-7EC1-8A1D58043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1278" y="1448118"/>
              <a:ext cx="462902" cy="223396"/>
            </a:xfrm>
            <a:custGeom>
              <a:avLst/>
              <a:gdLst>
                <a:gd name="connsiteX0" fmla="*/ 409739 w 1123838"/>
                <a:gd name="connsiteY0" fmla="*/ 31591 h 541338"/>
                <a:gd name="connsiteX1" fmla="*/ 326138 w 1123838"/>
                <a:gd name="connsiteY1" fmla="*/ 51601 h 541338"/>
                <a:gd name="connsiteX2" fmla="*/ 31750 w 1123838"/>
                <a:gd name="connsiteY2" fmla="*/ 218820 h 541338"/>
                <a:gd name="connsiteX3" fmla="*/ 31750 w 1123838"/>
                <a:gd name="connsiteY3" fmla="*/ 503237 h 541338"/>
                <a:gd name="connsiteX4" fmla="*/ 368296 w 1123838"/>
                <a:gd name="connsiteY4" fmla="*/ 373177 h 541338"/>
                <a:gd name="connsiteX5" fmla="*/ 419028 w 1123838"/>
                <a:gd name="connsiteY5" fmla="*/ 365316 h 541338"/>
                <a:gd name="connsiteX6" fmla="*/ 568366 w 1123838"/>
                <a:gd name="connsiteY6" fmla="*/ 376036 h 541338"/>
                <a:gd name="connsiteX7" fmla="*/ 797017 w 1123838"/>
                <a:gd name="connsiteY7" fmla="*/ 349595 h 541338"/>
                <a:gd name="connsiteX8" fmla="*/ 1047818 w 1123838"/>
                <a:gd name="connsiteY8" fmla="*/ 183090 h 541338"/>
                <a:gd name="connsiteX9" fmla="*/ 1079972 w 1123838"/>
                <a:gd name="connsiteY9" fmla="*/ 145930 h 541338"/>
                <a:gd name="connsiteX10" fmla="*/ 1074971 w 1123838"/>
                <a:gd name="connsiteY10" fmla="*/ 71610 h 541338"/>
                <a:gd name="connsiteX11" fmla="*/ 1036386 w 1123838"/>
                <a:gd name="connsiteY11" fmla="*/ 58032 h 541338"/>
                <a:gd name="connsiteX12" fmla="*/ 999230 w 1123838"/>
                <a:gd name="connsiteY12" fmla="*/ 75897 h 541338"/>
                <a:gd name="connsiteX13" fmla="*/ 951356 w 1123838"/>
                <a:gd name="connsiteY13" fmla="*/ 129494 h 541338"/>
                <a:gd name="connsiteX14" fmla="*/ 805591 w 1123838"/>
                <a:gd name="connsiteY14" fmla="*/ 220964 h 541338"/>
                <a:gd name="connsiteX15" fmla="*/ 608380 w 1123838"/>
                <a:gd name="connsiteY15" fmla="*/ 210245 h 541338"/>
                <a:gd name="connsiteX16" fmla="*/ 553360 w 1123838"/>
                <a:gd name="connsiteY16" fmla="*/ 188092 h 541338"/>
                <a:gd name="connsiteX17" fmla="*/ 544071 w 1123838"/>
                <a:gd name="connsiteY17" fmla="*/ 171656 h 541338"/>
                <a:gd name="connsiteX18" fmla="*/ 557648 w 1123838"/>
                <a:gd name="connsiteY18" fmla="*/ 158078 h 541338"/>
                <a:gd name="connsiteX19" fmla="*/ 715560 w 1123838"/>
                <a:gd name="connsiteY19" fmla="*/ 142357 h 541338"/>
                <a:gd name="connsiteX20" fmla="*/ 759146 w 1123838"/>
                <a:gd name="connsiteY20" fmla="*/ 95192 h 541338"/>
                <a:gd name="connsiteX21" fmla="*/ 713416 w 1123838"/>
                <a:gd name="connsiteY21" fmla="*/ 47313 h 541338"/>
                <a:gd name="connsiteX22" fmla="*/ 409739 w 1123838"/>
                <a:gd name="connsiteY22" fmla="*/ 31591 h 541338"/>
                <a:gd name="connsiteX23" fmla="*/ 390213 w 1123838"/>
                <a:gd name="connsiteY23" fmla="*/ 0 h 541338"/>
                <a:gd name="connsiteX24" fmla="*/ 393786 w 1123838"/>
                <a:gd name="connsiteY24" fmla="*/ 0 h 541338"/>
                <a:gd name="connsiteX25" fmla="*/ 396645 w 1123838"/>
                <a:gd name="connsiteY25" fmla="*/ 0 h 541338"/>
                <a:gd name="connsiteX26" fmla="*/ 399504 w 1123838"/>
                <a:gd name="connsiteY26" fmla="*/ 0 h 541338"/>
                <a:gd name="connsiteX27" fmla="*/ 403077 w 1123838"/>
                <a:gd name="connsiteY27" fmla="*/ 0 h 541338"/>
                <a:gd name="connsiteX28" fmla="*/ 410939 w 1123838"/>
                <a:gd name="connsiteY28" fmla="*/ 0 h 541338"/>
                <a:gd name="connsiteX29" fmla="*/ 715390 w 1123838"/>
                <a:gd name="connsiteY29" fmla="*/ 15712 h 541338"/>
                <a:gd name="connsiteX30" fmla="*/ 780426 w 1123838"/>
                <a:gd name="connsiteY30" fmla="*/ 56419 h 541338"/>
                <a:gd name="connsiteX31" fmla="*/ 782570 w 1123838"/>
                <a:gd name="connsiteY31" fmla="*/ 60704 h 541338"/>
                <a:gd name="connsiteX32" fmla="*/ 789002 w 1123838"/>
                <a:gd name="connsiteY32" fmla="*/ 79273 h 541338"/>
                <a:gd name="connsiteX33" fmla="*/ 790431 w 1123838"/>
                <a:gd name="connsiteY33" fmla="*/ 94984 h 541338"/>
                <a:gd name="connsiteX34" fmla="*/ 789716 w 1123838"/>
                <a:gd name="connsiteY34" fmla="*/ 100698 h 541338"/>
                <a:gd name="connsiteX35" fmla="*/ 789716 w 1123838"/>
                <a:gd name="connsiteY35" fmla="*/ 101412 h 541338"/>
                <a:gd name="connsiteX36" fmla="*/ 789002 w 1123838"/>
                <a:gd name="connsiteY36" fmla="*/ 107125 h 541338"/>
                <a:gd name="connsiteX37" fmla="*/ 763988 w 1123838"/>
                <a:gd name="connsiteY37" fmla="*/ 154260 h 541338"/>
                <a:gd name="connsiteX38" fmla="*/ 763273 w 1123838"/>
                <a:gd name="connsiteY38" fmla="*/ 154260 h 541338"/>
                <a:gd name="connsiteX39" fmla="*/ 758985 w 1123838"/>
                <a:gd name="connsiteY39" fmla="*/ 157831 h 541338"/>
                <a:gd name="connsiteX40" fmla="*/ 754697 w 1123838"/>
                <a:gd name="connsiteY40" fmla="*/ 160688 h 541338"/>
                <a:gd name="connsiteX41" fmla="*/ 753983 w 1123838"/>
                <a:gd name="connsiteY41" fmla="*/ 161402 h 541338"/>
                <a:gd name="connsiteX42" fmla="*/ 749695 w 1123838"/>
                <a:gd name="connsiteY42" fmla="*/ 164258 h 541338"/>
                <a:gd name="connsiteX43" fmla="*/ 748265 w 1123838"/>
                <a:gd name="connsiteY43" fmla="*/ 164973 h 541338"/>
                <a:gd name="connsiteX44" fmla="*/ 743263 w 1123838"/>
                <a:gd name="connsiteY44" fmla="*/ 167115 h 541338"/>
                <a:gd name="connsiteX45" fmla="*/ 742548 w 1123838"/>
                <a:gd name="connsiteY45" fmla="*/ 167829 h 541338"/>
                <a:gd name="connsiteX46" fmla="*/ 738260 w 1123838"/>
                <a:gd name="connsiteY46" fmla="*/ 169258 h 541338"/>
                <a:gd name="connsiteX47" fmla="*/ 718964 w 1123838"/>
                <a:gd name="connsiteY47" fmla="*/ 173543 h 541338"/>
                <a:gd name="connsiteX48" fmla="*/ 624626 w 1123838"/>
                <a:gd name="connsiteY48" fmla="*/ 182827 h 541338"/>
                <a:gd name="connsiteX49" fmla="*/ 743263 w 1123838"/>
                <a:gd name="connsiteY49" fmla="*/ 199967 h 541338"/>
                <a:gd name="connsiteX50" fmla="*/ 775423 w 1123838"/>
                <a:gd name="connsiteY50" fmla="*/ 195682 h 541338"/>
                <a:gd name="connsiteX51" fmla="*/ 785428 w 1123838"/>
                <a:gd name="connsiteY51" fmla="*/ 193539 h 541338"/>
                <a:gd name="connsiteX52" fmla="*/ 786858 w 1123838"/>
                <a:gd name="connsiteY52" fmla="*/ 192825 h 541338"/>
                <a:gd name="connsiteX53" fmla="*/ 796863 w 1123838"/>
                <a:gd name="connsiteY53" fmla="*/ 190683 h 541338"/>
                <a:gd name="connsiteX54" fmla="*/ 826880 w 1123838"/>
                <a:gd name="connsiteY54" fmla="*/ 179970 h 541338"/>
                <a:gd name="connsiteX55" fmla="*/ 909782 w 1123838"/>
                <a:gd name="connsiteY55" fmla="*/ 127122 h 541338"/>
                <a:gd name="connsiteX56" fmla="*/ 928363 w 1123838"/>
                <a:gd name="connsiteY56" fmla="*/ 108553 h 541338"/>
                <a:gd name="connsiteX57" fmla="*/ 975532 w 1123838"/>
                <a:gd name="connsiteY57" fmla="*/ 54991 h 541338"/>
                <a:gd name="connsiteX58" fmla="*/ 978391 w 1123838"/>
                <a:gd name="connsiteY58" fmla="*/ 51420 h 541338"/>
                <a:gd name="connsiteX59" fmla="*/ 979105 w 1123838"/>
                <a:gd name="connsiteY59" fmla="*/ 51420 h 541338"/>
                <a:gd name="connsiteX60" fmla="*/ 1034135 w 1123838"/>
                <a:gd name="connsiteY60" fmla="*/ 26424 h 541338"/>
                <a:gd name="connsiteX61" fmla="*/ 1034850 w 1123838"/>
                <a:gd name="connsiteY61" fmla="*/ 26424 h 541338"/>
                <a:gd name="connsiteX62" fmla="*/ 1039138 w 1123838"/>
                <a:gd name="connsiteY62" fmla="*/ 26424 h 541338"/>
                <a:gd name="connsiteX63" fmla="*/ 1040567 w 1123838"/>
                <a:gd name="connsiteY63" fmla="*/ 26424 h 541338"/>
                <a:gd name="connsiteX64" fmla="*/ 1079875 w 1123838"/>
                <a:gd name="connsiteY64" fmla="*/ 37137 h 541338"/>
                <a:gd name="connsiteX65" fmla="*/ 1083448 w 1123838"/>
                <a:gd name="connsiteY65" fmla="*/ 39279 h 541338"/>
                <a:gd name="connsiteX66" fmla="*/ 1086307 w 1123838"/>
                <a:gd name="connsiteY66" fmla="*/ 40708 h 541338"/>
                <a:gd name="connsiteX67" fmla="*/ 1087021 w 1123838"/>
                <a:gd name="connsiteY67" fmla="*/ 41422 h 541338"/>
                <a:gd name="connsiteX68" fmla="*/ 1089880 w 1123838"/>
                <a:gd name="connsiteY68" fmla="*/ 43564 h 541338"/>
                <a:gd name="connsiteX69" fmla="*/ 1090595 w 1123838"/>
                <a:gd name="connsiteY69" fmla="*/ 44278 h 541338"/>
                <a:gd name="connsiteX70" fmla="*/ 1092739 w 1123838"/>
                <a:gd name="connsiteY70" fmla="*/ 45707 h 541338"/>
                <a:gd name="connsiteX71" fmla="*/ 1095597 w 1123838"/>
                <a:gd name="connsiteY71" fmla="*/ 47849 h 541338"/>
                <a:gd name="connsiteX72" fmla="*/ 1095597 w 1123838"/>
                <a:gd name="connsiteY72" fmla="*/ 48563 h 541338"/>
                <a:gd name="connsiteX73" fmla="*/ 1103459 w 1123838"/>
                <a:gd name="connsiteY73" fmla="*/ 165687 h 541338"/>
                <a:gd name="connsiteX74" fmla="*/ 1072013 w 1123838"/>
                <a:gd name="connsiteY74" fmla="*/ 203538 h 541338"/>
                <a:gd name="connsiteX75" fmla="*/ 966241 w 1123838"/>
                <a:gd name="connsiteY75" fmla="*/ 299950 h 541338"/>
                <a:gd name="connsiteX76" fmla="*/ 956950 w 1123838"/>
                <a:gd name="connsiteY76" fmla="*/ 306377 h 541338"/>
                <a:gd name="connsiteX77" fmla="*/ 948374 w 1123838"/>
                <a:gd name="connsiteY77" fmla="*/ 312091 h 541338"/>
                <a:gd name="connsiteX78" fmla="*/ 806154 w 1123838"/>
                <a:gd name="connsiteY78" fmla="*/ 379222 h 541338"/>
                <a:gd name="connsiteX79" fmla="*/ 792575 w 1123838"/>
                <a:gd name="connsiteY79" fmla="*/ 383507 h 541338"/>
                <a:gd name="connsiteX80" fmla="*/ 788287 w 1123838"/>
                <a:gd name="connsiteY80" fmla="*/ 384222 h 541338"/>
                <a:gd name="connsiteX81" fmla="*/ 779711 w 1123838"/>
                <a:gd name="connsiteY81" fmla="*/ 387078 h 541338"/>
                <a:gd name="connsiteX82" fmla="*/ 773994 w 1123838"/>
                <a:gd name="connsiteY82" fmla="*/ 388507 h 541338"/>
                <a:gd name="connsiteX83" fmla="*/ 766132 w 1123838"/>
                <a:gd name="connsiteY83" fmla="*/ 389935 h 541338"/>
                <a:gd name="connsiteX84" fmla="*/ 759700 w 1123838"/>
                <a:gd name="connsiteY84" fmla="*/ 392077 h 541338"/>
                <a:gd name="connsiteX85" fmla="*/ 753983 w 1123838"/>
                <a:gd name="connsiteY85" fmla="*/ 392792 h 541338"/>
                <a:gd name="connsiteX86" fmla="*/ 724681 w 1123838"/>
                <a:gd name="connsiteY86" fmla="*/ 399219 h 541338"/>
                <a:gd name="connsiteX87" fmla="*/ 721822 w 1123838"/>
                <a:gd name="connsiteY87" fmla="*/ 399219 h 541338"/>
                <a:gd name="connsiteX88" fmla="*/ 711102 w 1123838"/>
                <a:gd name="connsiteY88" fmla="*/ 401362 h 541338"/>
                <a:gd name="connsiteX89" fmla="*/ 709673 w 1123838"/>
                <a:gd name="connsiteY89" fmla="*/ 401362 h 541338"/>
                <a:gd name="connsiteX90" fmla="*/ 650355 w 1123838"/>
                <a:gd name="connsiteY90" fmla="*/ 407789 h 541338"/>
                <a:gd name="connsiteX91" fmla="*/ 648211 w 1123838"/>
                <a:gd name="connsiteY91" fmla="*/ 407789 h 541338"/>
                <a:gd name="connsiteX92" fmla="*/ 637491 w 1123838"/>
                <a:gd name="connsiteY92" fmla="*/ 408503 h 541338"/>
                <a:gd name="connsiteX93" fmla="*/ 635347 w 1123838"/>
                <a:gd name="connsiteY93" fmla="*/ 408503 h 541338"/>
                <a:gd name="connsiteX94" fmla="*/ 621053 w 1123838"/>
                <a:gd name="connsiteY94" fmla="*/ 408503 h 541338"/>
                <a:gd name="connsiteX95" fmla="*/ 620338 w 1123838"/>
                <a:gd name="connsiteY95" fmla="*/ 408503 h 541338"/>
                <a:gd name="connsiteX96" fmla="*/ 612477 w 1123838"/>
                <a:gd name="connsiteY96" fmla="*/ 408503 h 541338"/>
                <a:gd name="connsiteX97" fmla="*/ 606045 w 1123838"/>
                <a:gd name="connsiteY97" fmla="*/ 408503 h 541338"/>
                <a:gd name="connsiteX98" fmla="*/ 598898 w 1123838"/>
                <a:gd name="connsiteY98" fmla="*/ 408503 h 541338"/>
                <a:gd name="connsiteX99" fmla="*/ 592466 w 1123838"/>
                <a:gd name="connsiteY99" fmla="*/ 408503 h 541338"/>
                <a:gd name="connsiteX100" fmla="*/ 584605 w 1123838"/>
                <a:gd name="connsiteY100" fmla="*/ 407789 h 541338"/>
                <a:gd name="connsiteX101" fmla="*/ 578887 w 1123838"/>
                <a:gd name="connsiteY101" fmla="*/ 407789 h 541338"/>
                <a:gd name="connsiteX102" fmla="*/ 566738 w 1123838"/>
                <a:gd name="connsiteY102" fmla="*/ 407075 h 541338"/>
                <a:gd name="connsiteX103" fmla="*/ 566023 w 1123838"/>
                <a:gd name="connsiteY103" fmla="*/ 407075 h 541338"/>
                <a:gd name="connsiteX104" fmla="*/ 485265 w 1123838"/>
                <a:gd name="connsiteY104" fmla="*/ 401362 h 541338"/>
                <a:gd name="connsiteX105" fmla="*/ 416656 w 1123838"/>
                <a:gd name="connsiteY105" fmla="*/ 396362 h 541338"/>
                <a:gd name="connsiteX106" fmla="*/ 410939 w 1123838"/>
                <a:gd name="connsiteY106" fmla="*/ 396362 h 541338"/>
                <a:gd name="connsiteX107" fmla="*/ 407365 w 1123838"/>
                <a:gd name="connsiteY107" fmla="*/ 396362 h 541338"/>
                <a:gd name="connsiteX108" fmla="*/ 393072 w 1123838"/>
                <a:gd name="connsiteY108" fmla="*/ 397791 h 541338"/>
                <a:gd name="connsiteX109" fmla="*/ 388784 w 1123838"/>
                <a:gd name="connsiteY109" fmla="*/ 398505 h 541338"/>
                <a:gd name="connsiteX110" fmla="*/ 388784 w 1123838"/>
                <a:gd name="connsiteY110" fmla="*/ 399219 h 541338"/>
                <a:gd name="connsiteX111" fmla="*/ 384496 w 1123838"/>
                <a:gd name="connsiteY111" fmla="*/ 399933 h 541338"/>
                <a:gd name="connsiteX112" fmla="*/ 383781 w 1123838"/>
                <a:gd name="connsiteY112" fmla="*/ 400647 h 541338"/>
                <a:gd name="connsiteX113" fmla="*/ 379493 w 1123838"/>
                <a:gd name="connsiteY113" fmla="*/ 402076 h 541338"/>
                <a:gd name="connsiteX114" fmla="*/ 21441 w 1123838"/>
                <a:gd name="connsiteY114" fmla="*/ 540624 h 541338"/>
                <a:gd name="connsiteX115" fmla="*/ 15723 w 1123838"/>
                <a:gd name="connsiteY115" fmla="*/ 541338 h 541338"/>
                <a:gd name="connsiteX116" fmla="*/ 7147 w 1123838"/>
                <a:gd name="connsiteY116" fmla="*/ 538481 h 541338"/>
                <a:gd name="connsiteX117" fmla="*/ 0 w 1123838"/>
                <a:gd name="connsiteY117" fmla="*/ 525626 h 541338"/>
                <a:gd name="connsiteX118" fmla="*/ 0 w 1123838"/>
                <a:gd name="connsiteY118" fmla="*/ 209251 h 541338"/>
                <a:gd name="connsiteX119" fmla="*/ 7862 w 1123838"/>
                <a:gd name="connsiteY119" fmla="*/ 195682 h 541338"/>
                <a:gd name="connsiteX120" fmla="*/ 310169 w 1123838"/>
                <a:gd name="connsiteY120" fmla="*/ 24282 h 541338"/>
                <a:gd name="connsiteX121" fmla="*/ 315887 w 1123838"/>
                <a:gd name="connsiteY121" fmla="*/ 21425 h 541338"/>
                <a:gd name="connsiteX122" fmla="*/ 318031 w 1123838"/>
                <a:gd name="connsiteY122" fmla="*/ 19997 h 541338"/>
                <a:gd name="connsiteX123" fmla="*/ 320889 w 1123838"/>
                <a:gd name="connsiteY123" fmla="*/ 18568 h 541338"/>
                <a:gd name="connsiteX124" fmla="*/ 324463 w 1123838"/>
                <a:gd name="connsiteY124" fmla="*/ 17140 h 541338"/>
                <a:gd name="connsiteX125" fmla="*/ 326607 w 1123838"/>
                <a:gd name="connsiteY125" fmla="*/ 15712 h 541338"/>
                <a:gd name="connsiteX126" fmla="*/ 330180 w 1123838"/>
                <a:gd name="connsiteY126" fmla="*/ 14283 h 541338"/>
                <a:gd name="connsiteX127" fmla="*/ 332324 w 1123838"/>
                <a:gd name="connsiteY127" fmla="*/ 13569 h 541338"/>
                <a:gd name="connsiteX128" fmla="*/ 336612 w 1123838"/>
                <a:gd name="connsiteY128" fmla="*/ 12141 h 541338"/>
                <a:gd name="connsiteX129" fmla="*/ 338042 w 1123838"/>
                <a:gd name="connsiteY129" fmla="*/ 11427 h 541338"/>
                <a:gd name="connsiteX130" fmla="*/ 342330 w 1123838"/>
                <a:gd name="connsiteY130" fmla="*/ 9998 h 541338"/>
                <a:gd name="connsiteX131" fmla="*/ 343044 w 1123838"/>
                <a:gd name="connsiteY131" fmla="*/ 9284 h 541338"/>
                <a:gd name="connsiteX132" fmla="*/ 348047 w 1123838"/>
                <a:gd name="connsiteY132" fmla="*/ 7856 h 541338"/>
                <a:gd name="connsiteX133" fmla="*/ 348762 w 1123838"/>
                <a:gd name="connsiteY133" fmla="*/ 7856 h 541338"/>
                <a:gd name="connsiteX134" fmla="*/ 382352 w 1123838"/>
                <a:gd name="connsiteY134" fmla="*/ 714 h 541338"/>
                <a:gd name="connsiteX135" fmla="*/ 383781 w 1123838"/>
                <a:gd name="connsiteY135" fmla="*/ 714 h 541338"/>
                <a:gd name="connsiteX136" fmla="*/ 387354 w 1123838"/>
                <a:gd name="connsiteY136" fmla="*/ 714 h 541338"/>
                <a:gd name="connsiteX137" fmla="*/ 390213 w 1123838"/>
                <a:gd name="connsiteY137" fmla="*/ 0 h 5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123838" h="541338">
                  <a:moveTo>
                    <a:pt x="409739" y="31591"/>
                  </a:moveTo>
                  <a:cubicBezTo>
                    <a:pt x="380443" y="30162"/>
                    <a:pt x="351147" y="37308"/>
                    <a:pt x="326138" y="51601"/>
                  </a:cubicBezTo>
                  <a:cubicBezTo>
                    <a:pt x="326138" y="51601"/>
                    <a:pt x="326138" y="51601"/>
                    <a:pt x="31750" y="218820"/>
                  </a:cubicBezTo>
                  <a:cubicBezTo>
                    <a:pt x="31750" y="218820"/>
                    <a:pt x="31750" y="218820"/>
                    <a:pt x="31750" y="503237"/>
                  </a:cubicBezTo>
                  <a:cubicBezTo>
                    <a:pt x="31750" y="503237"/>
                    <a:pt x="31750" y="503237"/>
                    <a:pt x="368296" y="373177"/>
                  </a:cubicBezTo>
                  <a:cubicBezTo>
                    <a:pt x="384730" y="366746"/>
                    <a:pt x="401879" y="363887"/>
                    <a:pt x="419028" y="365316"/>
                  </a:cubicBezTo>
                  <a:cubicBezTo>
                    <a:pt x="419028" y="365316"/>
                    <a:pt x="419028" y="365316"/>
                    <a:pt x="568366" y="376036"/>
                  </a:cubicBezTo>
                  <a:cubicBezTo>
                    <a:pt x="645535" y="381753"/>
                    <a:pt x="722705" y="372463"/>
                    <a:pt x="797017" y="349595"/>
                  </a:cubicBezTo>
                  <a:cubicBezTo>
                    <a:pt x="894908" y="318867"/>
                    <a:pt x="981367" y="261697"/>
                    <a:pt x="1047818" y="183090"/>
                  </a:cubicBezTo>
                  <a:cubicBezTo>
                    <a:pt x="1047818" y="183090"/>
                    <a:pt x="1047818" y="183090"/>
                    <a:pt x="1079972" y="145930"/>
                  </a:cubicBezTo>
                  <a:cubicBezTo>
                    <a:pt x="1098550" y="123777"/>
                    <a:pt x="1096407" y="90904"/>
                    <a:pt x="1074971" y="71610"/>
                  </a:cubicBezTo>
                  <a:cubicBezTo>
                    <a:pt x="1064253" y="62320"/>
                    <a:pt x="1050676" y="57317"/>
                    <a:pt x="1036386" y="58032"/>
                  </a:cubicBezTo>
                  <a:cubicBezTo>
                    <a:pt x="1022095" y="58747"/>
                    <a:pt x="1008519" y="65178"/>
                    <a:pt x="999230" y="75897"/>
                  </a:cubicBezTo>
                  <a:cubicBezTo>
                    <a:pt x="999230" y="75897"/>
                    <a:pt x="999230" y="75897"/>
                    <a:pt x="951356" y="129494"/>
                  </a:cubicBezTo>
                  <a:cubicBezTo>
                    <a:pt x="912771" y="173800"/>
                    <a:pt x="862039" y="205243"/>
                    <a:pt x="805591" y="220964"/>
                  </a:cubicBezTo>
                  <a:cubicBezTo>
                    <a:pt x="740568" y="239544"/>
                    <a:pt x="670544" y="235257"/>
                    <a:pt x="608380" y="210245"/>
                  </a:cubicBezTo>
                  <a:cubicBezTo>
                    <a:pt x="608380" y="210245"/>
                    <a:pt x="608380" y="210245"/>
                    <a:pt x="553360" y="188092"/>
                  </a:cubicBezTo>
                  <a:cubicBezTo>
                    <a:pt x="546930" y="185234"/>
                    <a:pt x="542642" y="178802"/>
                    <a:pt x="544071" y="171656"/>
                  </a:cubicBezTo>
                  <a:cubicBezTo>
                    <a:pt x="544786" y="164510"/>
                    <a:pt x="550502" y="158793"/>
                    <a:pt x="557648" y="158078"/>
                  </a:cubicBezTo>
                  <a:cubicBezTo>
                    <a:pt x="557648" y="158078"/>
                    <a:pt x="557648" y="158078"/>
                    <a:pt x="715560" y="142357"/>
                  </a:cubicBezTo>
                  <a:cubicBezTo>
                    <a:pt x="740568" y="140213"/>
                    <a:pt x="759146" y="119489"/>
                    <a:pt x="759146" y="95192"/>
                  </a:cubicBezTo>
                  <a:cubicBezTo>
                    <a:pt x="759146" y="69466"/>
                    <a:pt x="739139" y="48742"/>
                    <a:pt x="713416" y="47313"/>
                  </a:cubicBezTo>
                  <a:cubicBezTo>
                    <a:pt x="713416" y="47313"/>
                    <a:pt x="713416" y="47313"/>
                    <a:pt x="409739" y="31591"/>
                  </a:cubicBezTo>
                  <a:close/>
                  <a:moveTo>
                    <a:pt x="390213" y="0"/>
                  </a:moveTo>
                  <a:cubicBezTo>
                    <a:pt x="391642" y="0"/>
                    <a:pt x="392357" y="0"/>
                    <a:pt x="393786" y="0"/>
                  </a:cubicBezTo>
                  <a:cubicBezTo>
                    <a:pt x="394501" y="0"/>
                    <a:pt x="395930" y="0"/>
                    <a:pt x="396645" y="0"/>
                  </a:cubicBezTo>
                  <a:cubicBezTo>
                    <a:pt x="398074" y="0"/>
                    <a:pt x="398789" y="0"/>
                    <a:pt x="399504" y="0"/>
                  </a:cubicBezTo>
                  <a:cubicBezTo>
                    <a:pt x="400933" y="0"/>
                    <a:pt x="401648" y="0"/>
                    <a:pt x="403077" y="0"/>
                  </a:cubicBezTo>
                  <a:cubicBezTo>
                    <a:pt x="405221" y="0"/>
                    <a:pt x="408080" y="0"/>
                    <a:pt x="410939" y="0"/>
                  </a:cubicBezTo>
                  <a:cubicBezTo>
                    <a:pt x="410939" y="0"/>
                    <a:pt x="410939" y="0"/>
                    <a:pt x="715390" y="15712"/>
                  </a:cubicBezTo>
                  <a:cubicBezTo>
                    <a:pt x="743263" y="17140"/>
                    <a:pt x="766847" y="33566"/>
                    <a:pt x="780426" y="56419"/>
                  </a:cubicBezTo>
                  <a:cubicBezTo>
                    <a:pt x="781140" y="57848"/>
                    <a:pt x="781855" y="59276"/>
                    <a:pt x="782570" y="60704"/>
                  </a:cubicBezTo>
                  <a:cubicBezTo>
                    <a:pt x="785428" y="66418"/>
                    <a:pt x="787572" y="72845"/>
                    <a:pt x="789002" y="79273"/>
                  </a:cubicBezTo>
                  <a:cubicBezTo>
                    <a:pt x="789716" y="84272"/>
                    <a:pt x="790431" y="89271"/>
                    <a:pt x="790431" y="94984"/>
                  </a:cubicBezTo>
                  <a:cubicBezTo>
                    <a:pt x="790431" y="97127"/>
                    <a:pt x="790431" y="98555"/>
                    <a:pt x="789716" y="100698"/>
                  </a:cubicBezTo>
                  <a:cubicBezTo>
                    <a:pt x="789716" y="100698"/>
                    <a:pt x="789716" y="101412"/>
                    <a:pt x="789716" y="101412"/>
                  </a:cubicBezTo>
                  <a:cubicBezTo>
                    <a:pt x="789716" y="103554"/>
                    <a:pt x="789716" y="104983"/>
                    <a:pt x="789002" y="107125"/>
                  </a:cubicBezTo>
                  <a:cubicBezTo>
                    <a:pt x="786143" y="125693"/>
                    <a:pt x="776852" y="142119"/>
                    <a:pt x="763988" y="154260"/>
                  </a:cubicBezTo>
                  <a:cubicBezTo>
                    <a:pt x="763988" y="154260"/>
                    <a:pt x="763273" y="154260"/>
                    <a:pt x="763273" y="154260"/>
                  </a:cubicBezTo>
                  <a:cubicBezTo>
                    <a:pt x="761844" y="155688"/>
                    <a:pt x="760415" y="156403"/>
                    <a:pt x="758985" y="157831"/>
                  </a:cubicBezTo>
                  <a:cubicBezTo>
                    <a:pt x="757556" y="159259"/>
                    <a:pt x="756127" y="159973"/>
                    <a:pt x="754697" y="160688"/>
                  </a:cubicBezTo>
                  <a:cubicBezTo>
                    <a:pt x="753983" y="161402"/>
                    <a:pt x="753983" y="161402"/>
                    <a:pt x="753983" y="161402"/>
                  </a:cubicBezTo>
                  <a:cubicBezTo>
                    <a:pt x="752553" y="162116"/>
                    <a:pt x="751124" y="163544"/>
                    <a:pt x="749695" y="164258"/>
                  </a:cubicBezTo>
                  <a:cubicBezTo>
                    <a:pt x="748980" y="164258"/>
                    <a:pt x="748265" y="164258"/>
                    <a:pt x="748265" y="164973"/>
                  </a:cubicBezTo>
                  <a:cubicBezTo>
                    <a:pt x="746836" y="165687"/>
                    <a:pt x="745407" y="166401"/>
                    <a:pt x="743263" y="167115"/>
                  </a:cubicBezTo>
                  <a:cubicBezTo>
                    <a:pt x="743263" y="167115"/>
                    <a:pt x="742548" y="167115"/>
                    <a:pt x="742548" y="167829"/>
                  </a:cubicBezTo>
                  <a:cubicBezTo>
                    <a:pt x="741118" y="167829"/>
                    <a:pt x="739689" y="168543"/>
                    <a:pt x="738260" y="169258"/>
                  </a:cubicBezTo>
                  <a:cubicBezTo>
                    <a:pt x="731828" y="171400"/>
                    <a:pt x="725396" y="172828"/>
                    <a:pt x="718964" y="173543"/>
                  </a:cubicBezTo>
                  <a:cubicBezTo>
                    <a:pt x="718964" y="173543"/>
                    <a:pt x="718964" y="173543"/>
                    <a:pt x="624626" y="182827"/>
                  </a:cubicBezTo>
                  <a:cubicBezTo>
                    <a:pt x="662504" y="197110"/>
                    <a:pt x="703241" y="202823"/>
                    <a:pt x="743263" y="199967"/>
                  </a:cubicBezTo>
                  <a:cubicBezTo>
                    <a:pt x="753983" y="199253"/>
                    <a:pt x="764703" y="197824"/>
                    <a:pt x="775423" y="195682"/>
                  </a:cubicBezTo>
                  <a:cubicBezTo>
                    <a:pt x="778996" y="194968"/>
                    <a:pt x="781855" y="194253"/>
                    <a:pt x="785428" y="193539"/>
                  </a:cubicBezTo>
                  <a:cubicBezTo>
                    <a:pt x="786143" y="193539"/>
                    <a:pt x="786143" y="193539"/>
                    <a:pt x="786858" y="192825"/>
                  </a:cubicBezTo>
                  <a:cubicBezTo>
                    <a:pt x="790431" y="192111"/>
                    <a:pt x="793290" y="191397"/>
                    <a:pt x="796863" y="190683"/>
                  </a:cubicBezTo>
                  <a:cubicBezTo>
                    <a:pt x="806869" y="187826"/>
                    <a:pt x="816874" y="184255"/>
                    <a:pt x="826880" y="179970"/>
                  </a:cubicBezTo>
                  <a:cubicBezTo>
                    <a:pt x="857611" y="167829"/>
                    <a:pt x="885483" y="149975"/>
                    <a:pt x="909782" y="127122"/>
                  </a:cubicBezTo>
                  <a:cubicBezTo>
                    <a:pt x="916214" y="121408"/>
                    <a:pt x="921931" y="114981"/>
                    <a:pt x="928363" y="108553"/>
                  </a:cubicBezTo>
                  <a:cubicBezTo>
                    <a:pt x="928363" y="108553"/>
                    <a:pt x="928363" y="108553"/>
                    <a:pt x="975532" y="54991"/>
                  </a:cubicBezTo>
                  <a:cubicBezTo>
                    <a:pt x="976961" y="53563"/>
                    <a:pt x="977676" y="52848"/>
                    <a:pt x="978391" y="51420"/>
                  </a:cubicBezTo>
                  <a:cubicBezTo>
                    <a:pt x="979105" y="51420"/>
                    <a:pt x="979105" y="51420"/>
                    <a:pt x="979105" y="51420"/>
                  </a:cubicBezTo>
                  <a:cubicBezTo>
                    <a:pt x="994114" y="36423"/>
                    <a:pt x="1013410" y="27853"/>
                    <a:pt x="1034135" y="26424"/>
                  </a:cubicBezTo>
                  <a:cubicBezTo>
                    <a:pt x="1034850" y="26424"/>
                    <a:pt x="1034850" y="26424"/>
                    <a:pt x="1034850" y="26424"/>
                  </a:cubicBezTo>
                  <a:cubicBezTo>
                    <a:pt x="1036279" y="26424"/>
                    <a:pt x="1037709" y="26424"/>
                    <a:pt x="1039138" y="26424"/>
                  </a:cubicBezTo>
                  <a:cubicBezTo>
                    <a:pt x="1039138" y="26424"/>
                    <a:pt x="1039853" y="26424"/>
                    <a:pt x="1040567" y="26424"/>
                  </a:cubicBezTo>
                  <a:cubicBezTo>
                    <a:pt x="1054146" y="26424"/>
                    <a:pt x="1067725" y="30709"/>
                    <a:pt x="1079875" y="37137"/>
                  </a:cubicBezTo>
                  <a:cubicBezTo>
                    <a:pt x="1081304" y="37851"/>
                    <a:pt x="1082019" y="38565"/>
                    <a:pt x="1083448" y="39279"/>
                  </a:cubicBezTo>
                  <a:cubicBezTo>
                    <a:pt x="1084877" y="39993"/>
                    <a:pt x="1085592" y="40708"/>
                    <a:pt x="1086307" y="40708"/>
                  </a:cubicBezTo>
                  <a:cubicBezTo>
                    <a:pt x="1087021" y="41422"/>
                    <a:pt x="1087021" y="41422"/>
                    <a:pt x="1087021" y="41422"/>
                  </a:cubicBezTo>
                  <a:cubicBezTo>
                    <a:pt x="1087736" y="42136"/>
                    <a:pt x="1089165" y="42850"/>
                    <a:pt x="1089880" y="43564"/>
                  </a:cubicBezTo>
                  <a:cubicBezTo>
                    <a:pt x="1089880" y="43564"/>
                    <a:pt x="1090595" y="44278"/>
                    <a:pt x="1090595" y="44278"/>
                  </a:cubicBezTo>
                  <a:cubicBezTo>
                    <a:pt x="1091309" y="44993"/>
                    <a:pt x="1092024" y="44993"/>
                    <a:pt x="1092739" y="45707"/>
                  </a:cubicBezTo>
                  <a:cubicBezTo>
                    <a:pt x="1093453" y="46421"/>
                    <a:pt x="1094168" y="47135"/>
                    <a:pt x="1095597" y="47849"/>
                  </a:cubicBezTo>
                  <a:cubicBezTo>
                    <a:pt x="1095597" y="47849"/>
                    <a:pt x="1095597" y="48563"/>
                    <a:pt x="1095597" y="48563"/>
                  </a:cubicBezTo>
                  <a:cubicBezTo>
                    <a:pt x="1129902" y="79273"/>
                    <a:pt x="1133475" y="130693"/>
                    <a:pt x="1103459" y="165687"/>
                  </a:cubicBezTo>
                  <a:cubicBezTo>
                    <a:pt x="1103459" y="165687"/>
                    <a:pt x="1103459" y="165687"/>
                    <a:pt x="1072013" y="203538"/>
                  </a:cubicBezTo>
                  <a:cubicBezTo>
                    <a:pt x="1040567" y="239960"/>
                    <a:pt x="1004834" y="272812"/>
                    <a:pt x="966241" y="299950"/>
                  </a:cubicBezTo>
                  <a:cubicBezTo>
                    <a:pt x="963383" y="302092"/>
                    <a:pt x="959809" y="304235"/>
                    <a:pt x="956950" y="306377"/>
                  </a:cubicBezTo>
                  <a:cubicBezTo>
                    <a:pt x="954092" y="308520"/>
                    <a:pt x="951233" y="310662"/>
                    <a:pt x="948374" y="312091"/>
                  </a:cubicBezTo>
                  <a:cubicBezTo>
                    <a:pt x="904779" y="340657"/>
                    <a:pt x="856896" y="363511"/>
                    <a:pt x="806154" y="379222"/>
                  </a:cubicBezTo>
                  <a:cubicBezTo>
                    <a:pt x="801866" y="380651"/>
                    <a:pt x="797578" y="382079"/>
                    <a:pt x="792575" y="383507"/>
                  </a:cubicBezTo>
                  <a:cubicBezTo>
                    <a:pt x="791146" y="383507"/>
                    <a:pt x="789716" y="384222"/>
                    <a:pt x="788287" y="384222"/>
                  </a:cubicBezTo>
                  <a:cubicBezTo>
                    <a:pt x="785428" y="384936"/>
                    <a:pt x="782570" y="386364"/>
                    <a:pt x="779711" y="387078"/>
                  </a:cubicBezTo>
                  <a:cubicBezTo>
                    <a:pt x="777567" y="387078"/>
                    <a:pt x="775423" y="387792"/>
                    <a:pt x="773994" y="388507"/>
                  </a:cubicBezTo>
                  <a:cubicBezTo>
                    <a:pt x="771135" y="389221"/>
                    <a:pt x="768991" y="389221"/>
                    <a:pt x="766132" y="389935"/>
                  </a:cubicBezTo>
                  <a:cubicBezTo>
                    <a:pt x="763988" y="390649"/>
                    <a:pt x="761844" y="391363"/>
                    <a:pt x="759700" y="392077"/>
                  </a:cubicBezTo>
                  <a:cubicBezTo>
                    <a:pt x="757556" y="392077"/>
                    <a:pt x="756127" y="392792"/>
                    <a:pt x="753983" y="392792"/>
                  </a:cubicBezTo>
                  <a:cubicBezTo>
                    <a:pt x="743977" y="394934"/>
                    <a:pt x="733972" y="397077"/>
                    <a:pt x="724681" y="399219"/>
                  </a:cubicBezTo>
                  <a:cubicBezTo>
                    <a:pt x="723252" y="399219"/>
                    <a:pt x="722537" y="399219"/>
                    <a:pt x="721822" y="399219"/>
                  </a:cubicBezTo>
                  <a:cubicBezTo>
                    <a:pt x="718249" y="399933"/>
                    <a:pt x="714676" y="400647"/>
                    <a:pt x="711102" y="401362"/>
                  </a:cubicBezTo>
                  <a:cubicBezTo>
                    <a:pt x="710387" y="401362"/>
                    <a:pt x="710387" y="401362"/>
                    <a:pt x="709673" y="401362"/>
                  </a:cubicBezTo>
                  <a:cubicBezTo>
                    <a:pt x="689662" y="404218"/>
                    <a:pt x="670366" y="406361"/>
                    <a:pt x="650355" y="407789"/>
                  </a:cubicBezTo>
                  <a:cubicBezTo>
                    <a:pt x="649640" y="407789"/>
                    <a:pt x="648925" y="407789"/>
                    <a:pt x="648211" y="407789"/>
                  </a:cubicBezTo>
                  <a:cubicBezTo>
                    <a:pt x="644637" y="407789"/>
                    <a:pt x="641064" y="407789"/>
                    <a:pt x="637491" y="408503"/>
                  </a:cubicBezTo>
                  <a:cubicBezTo>
                    <a:pt x="636776" y="408503"/>
                    <a:pt x="636061" y="408503"/>
                    <a:pt x="635347" y="408503"/>
                  </a:cubicBezTo>
                  <a:cubicBezTo>
                    <a:pt x="630344" y="408503"/>
                    <a:pt x="626056" y="408503"/>
                    <a:pt x="621053" y="408503"/>
                  </a:cubicBezTo>
                  <a:cubicBezTo>
                    <a:pt x="621053" y="408503"/>
                    <a:pt x="620338" y="408503"/>
                    <a:pt x="620338" y="408503"/>
                  </a:cubicBezTo>
                  <a:cubicBezTo>
                    <a:pt x="617480" y="408503"/>
                    <a:pt x="614621" y="408503"/>
                    <a:pt x="612477" y="408503"/>
                  </a:cubicBezTo>
                  <a:cubicBezTo>
                    <a:pt x="610333" y="408503"/>
                    <a:pt x="608189" y="408503"/>
                    <a:pt x="606045" y="408503"/>
                  </a:cubicBezTo>
                  <a:cubicBezTo>
                    <a:pt x="603901" y="408503"/>
                    <a:pt x="601042" y="408503"/>
                    <a:pt x="598898" y="408503"/>
                  </a:cubicBezTo>
                  <a:cubicBezTo>
                    <a:pt x="596754" y="408503"/>
                    <a:pt x="594610" y="408503"/>
                    <a:pt x="592466" y="408503"/>
                  </a:cubicBezTo>
                  <a:cubicBezTo>
                    <a:pt x="589607" y="408503"/>
                    <a:pt x="587463" y="408503"/>
                    <a:pt x="584605" y="407789"/>
                  </a:cubicBezTo>
                  <a:cubicBezTo>
                    <a:pt x="582461" y="407789"/>
                    <a:pt x="581031" y="407789"/>
                    <a:pt x="578887" y="407789"/>
                  </a:cubicBezTo>
                  <a:cubicBezTo>
                    <a:pt x="575314" y="407789"/>
                    <a:pt x="571026" y="407075"/>
                    <a:pt x="566738" y="407075"/>
                  </a:cubicBezTo>
                  <a:cubicBezTo>
                    <a:pt x="566738" y="407075"/>
                    <a:pt x="566023" y="407075"/>
                    <a:pt x="566023" y="407075"/>
                  </a:cubicBezTo>
                  <a:cubicBezTo>
                    <a:pt x="566023" y="407075"/>
                    <a:pt x="566023" y="407075"/>
                    <a:pt x="485265" y="401362"/>
                  </a:cubicBezTo>
                  <a:cubicBezTo>
                    <a:pt x="485265" y="401362"/>
                    <a:pt x="485265" y="401362"/>
                    <a:pt x="416656" y="396362"/>
                  </a:cubicBezTo>
                  <a:cubicBezTo>
                    <a:pt x="415227" y="396362"/>
                    <a:pt x="413083" y="396362"/>
                    <a:pt x="410939" y="396362"/>
                  </a:cubicBezTo>
                  <a:cubicBezTo>
                    <a:pt x="410224" y="396362"/>
                    <a:pt x="408794" y="396362"/>
                    <a:pt x="407365" y="396362"/>
                  </a:cubicBezTo>
                  <a:cubicBezTo>
                    <a:pt x="402362" y="396362"/>
                    <a:pt x="398074" y="397077"/>
                    <a:pt x="393072" y="397791"/>
                  </a:cubicBezTo>
                  <a:cubicBezTo>
                    <a:pt x="391642" y="398505"/>
                    <a:pt x="390213" y="398505"/>
                    <a:pt x="388784" y="398505"/>
                  </a:cubicBezTo>
                  <a:cubicBezTo>
                    <a:pt x="388784" y="399219"/>
                    <a:pt x="388784" y="399219"/>
                    <a:pt x="388784" y="399219"/>
                  </a:cubicBezTo>
                  <a:cubicBezTo>
                    <a:pt x="387354" y="399219"/>
                    <a:pt x="385925" y="399933"/>
                    <a:pt x="384496" y="399933"/>
                  </a:cubicBezTo>
                  <a:cubicBezTo>
                    <a:pt x="384496" y="399933"/>
                    <a:pt x="384496" y="399933"/>
                    <a:pt x="383781" y="400647"/>
                  </a:cubicBezTo>
                  <a:cubicBezTo>
                    <a:pt x="382352" y="400647"/>
                    <a:pt x="380922" y="401362"/>
                    <a:pt x="379493" y="402076"/>
                  </a:cubicBezTo>
                  <a:cubicBezTo>
                    <a:pt x="379493" y="402076"/>
                    <a:pt x="379493" y="402076"/>
                    <a:pt x="21441" y="540624"/>
                  </a:cubicBezTo>
                  <a:cubicBezTo>
                    <a:pt x="20011" y="541338"/>
                    <a:pt x="17867" y="541338"/>
                    <a:pt x="15723" y="541338"/>
                  </a:cubicBezTo>
                  <a:cubicBezTo>
                    <a:pt x="12864" y="541338"/>
                    <a:pt x="10006" y="540624"/>
                    <a:pt x="7147" y="538481"/>
                  </a:cubicBezTo>
                  <a:cubicBezTo>
                    <a:pt x="2859" y="535625"/>
                    <a:pt x="0" y="530626"/>
                    <a:pt x="0" y="525626"/>
                  </a:cubicBezTo>
                  <a:cubicBezTo>
                    <a:pt x="0" y="525626"/>
                    <a:pt x="0" y="525626"/>
                    <a:pt x="0" y="209251"/>
                  </a:cubicBezTo>
                  <a:cubicBezTo>
                    <a:pt x="0" y="203538"/>
                    <a:pt x="3574" y="198538"/>
                    <a:pt x="7862" y="195682"/>
                  </a:cubicBezTo>
                  <a:cubicBezTo>
                    <a:pt x="7862" y="195682"/>
                    <a:pt x="7862" y="195682"/>
                    <a:pt x="310169" y="24282"/>
                  </a:cubicBezTo>
                  <a:cubicBezTo>
                    <a:pt x="311599" y="22853"/>
                    <a:pt x="313743" y="22139"/>
                    <a:pt x="315887" y="21425"/>
                  </a:cubicBezTo>
                  <a:cubicBezTo>
                    <a:pt x="316601" y="20711"/>
                    <a:pt x="317316" y="20711"/>
                    <a:pt x="318031" y="19997"/>
                  </a:cubicBezTo>
                  <a:cubicBezTo>
                    <a:pt x="318745" y="19283"/>
                    <a:pt x="320175" y="18568"/>
                    <a:pt x="320889" y="18568"/>
                  </a:cubicBezTo>
                  <a:cubicBezTo>
                    <a:pt x="322319" y="17854"/>
                    <a:pt x="323033" y="17140"/>
                    <a:pt x="324463" y="17140"/>
                  </a:cubicBezTo>
                  <a:cubicBezTo>
                    <a:pt x="325177" y="16426"/>
                    <a:pt x="325892" y="16426"/>
                    <a:pt x="326607" y="15712"/>
                  </a:cubicBezTo>
                  <a:cubicBezTo>
                    <a:pt x="328036" y="14998"/>
                    <a:pt x="329466" y="14998"/>
                    <a:pt x="330180" y="14283"/>
                  </a:cubicBezTo>
                  <a:cubicBezTo>
                    <a:pt x="330895" y="14283"/>
                    <a:pt x="331610" y="13569"/>
                    <a:pt x="332324" y="13569"/>
                  </a:cubicBezTo>
                  <a:cubicBezTo>
                    <a:pt x="333754" y="12855"/>
                    <a:pt x="335183" y="12141"/>
                    <a:pt x="336612" y="12141"/>
                  </a:cubicBezTo>
                  <a:cubicBezTo>
                    <a:pt x="336612" y="11427"/>
                    <a:pt x="337327" y="11427"/>
                    <a:pt x="338042" y="11427"/>
                  </a:cubicBezTo>
                  <a:cubicBezTo>
                    <a:pt x="339471" y="10713"/>
                    <a:pt x="340900" y="9998"/>
                    <a:pt x="342330" y="9998"/>
                  </a:cubicBezTo>
                  <a:cubicBezTo>
                    <a:pt x="343044" y="9284"/>
                    <a:pt x="343044" y="9284"/>
                    <a:pt x="343044" y="9284"/>
                  </a:cubicBezTo>
                  <a:cubicBezTo>
                    <a:pt x="345188" y="8570"/>
                    <a:pt x="346618" y="8570"/>
                    <a:pt x="348047" y="7856"/>
                  </a:cubicBezTo>
                  <a:cubicBezTo>
                    <a:pt x="348762" y="7856"/>
                    <a:pt x="348762" y="7856"/>
                    <a:pt x="348762" y="7856"/>
                  </a:cubicBezTo>
                  <a:cubicBezTo>
                    <a:pt x="360197" y="4285"/>
                    <a:pt x="370917" y="2143"/>
                    <a:pt x="382352" y="714"/>
                  </a:cubicBezTo>
                  <a:cubicBezTo>
                    <a:pt x="383066" y="714"/>
                    <a:pt x="383781" y="714"/>
                    <a:pt x="383781" y="714"/>
                  </a:cubicBezTo>
                  <a:cubicBezTo>
                    <a:pt x="385210" y="714"/>
                    <a:pt x="386640" y="714"/>
                    <a:pt x="387354" y="714"/>
                  </a:cubicBezTo>
                  <a:cubicBezTo>
                    <a:pt x="388784" y="714"/>
                    <a:pt x="389498" y="714"/>
                    <a:pt x="390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6B52242-7B0F-0968-4796-EA336E5855AF}"/>
              </a:ext>
            </a:extLst>
          </p:cNvPr>
          <p:cNvSpPr/>
          <p:nvPr/>
        </p:nvSpPr>
        <p:spPr>
          <a:xfrm>
            <a:off x="1447583" y="4645213"/>
            <a:ext cx="2725804" cy="29257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3EAD9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Produkty</a:t>
            </a:r>
            <a:r>
              <a:rPr lang="cs-CZ" sz="1400" b="1" dirty="0">
                <a:solidFill>
                  <a:srgbClr val="295E7E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/typ podpory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841E79-DA24-714B-7B58-586E15D5C369}"/>
              </a:ext>
            </a:extLst>
          </p:cNvPr>
          <p:cNvSpPr/>
          <p:nvPr/>
        </p:nvSpPr>
        <p:spPr>
          <a:xfrm>
            <a:off x="1651882" y="5213141"/>
            <a:ext cx="1866507" cy="2641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Zvýhodněné úvěry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9D0D4-4B70-1E80-F63D-3E161A31FF18}"/>
              </a:ext>
            </a:extLst>
          </p:cNvPr>
          <p:cNvSpPr/>
          <p:nvPr/>
        </p:nvSpPr>
        <p:spPr>
          <a:xfrm>
            <a:off x="1644326" y="4933216"/>
            <a:ext cx="1866507" cy="2641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Úvěrové záruky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7960FE-831C-1F35-8EF8-485408B401DB}"/>
              </a:ext>
            </a:extLst>
          </p:cNvPr>
          <p:cNvSpPr/>
          <p:nvPr/>
        </p:nvSpPr>
        <p:spPr>
          <a:xfrm>
            <a:off x="1651882" y="5493939"/>
            <a:ext cx="2404070" cy="2641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Kapitálové investice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6EB993C-2E67-1374-76AF-258F3471EE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4778" y="1864203"/>
            <a:ext cx="1124625" cy="427971"/>
          </a:xfrm>
          <a:prstGeom prst="rect">
            <a:avLst/>
          </a:prstGeom>
        </p:spPr>
      </p:pic>
      <p:pic>
        <p:nvPicPr>
          <p:cNvPr id="76" name="flag_austria">
            <a:extLst>
              <a:ext uri="{FF2B5EF4-FFF2-40B4-BE49-F238E27FC236}">
                <a16:creationId xmlns:a16="http://schemas.microsoft.com/office/drawing/2014/main" id="{CFAD2007-2392-78EA-35D6-A51AC4C63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/>
          <a:srcRect l="16688" r="16688"/>
          <a:stretch/>
        </p:blipFill>
        <p:spPr bwMode="auto">
          <a:xfrm>
            <a:off x="9950723" y="1952369"/>
            <a:ext cx="357744" cy="357744"/>
          </a:xfrm>
          <a:prstGeom prst="ellipse">
            <a:avLst/>
          </a:prstGeom>
          <a:grpFill/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2B46F78-A95A-A15C-D120-8BF6124AD74F}"/>
              </a:ext>
            </a:extLst>
          </p:cNvPr>
          <p:cNvSpPr/>
          <p:nvPr/>
        </p:nvSpPr>
        <p:spPr>
          <a:xfrm>
            <a:off x="1651882" y="5744381"/>
            <a:ext cx="2404070" cy="2641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Granty/dotace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0DC43E3-15AA-51FB-C491-D8D35D4FDFB3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2805204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98" name="Oval 16">
              <a:extLst>
                <a:ext uri="{FF2B5EF4-FFF2-40B4-BE49-F238E27FC236}">
                  <a16:creationId xmlns:a16="http://schemas.microsoft.com/office/drawing/2014/main" id="{C97FC8EE-348E-EE7B-FFFB-BB6643A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3DCF570C-C34B-4A4F-A8F4-D3A4C362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64070BA-7810-4C9D-9793-9C83B1D72F5C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2805204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01" name="Oval 16">
              <a:extLst>
                <a:ext uri="{FF2B5EF4-FFF2-40B4-BE49-F238E27FC236}">
                  <a16:creationId xmlns:a16="http://schemas.microsoft.com/office/drawing/2014/main" id="{4DC3D2F1-F8D0-3118-5C84-D74DBBDA3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4B8DDA9-44D9-0BA4-2DAC-573C9B8F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D59F992-9641-B8B6-5D29-A957C32755B2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2805204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04" name="Oval 16">
              <a:extLst>
                <a:ext uri="{FF2B5EF4-FFF2-40B4-BE49-F238E27FC236}">
                  <a16:creationId xmlns:a16="http://schemas.microsoft.com/office/drawing/2014/main" id="{3354D01F-C794-F10A-BEFE-1C2091520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C7882991-AE60-F3D3-6DBA-B47A39132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B4084C-87B8-8577-8D54-3B7B48E53D40}"/>
              </a:ext>
            </a:extLst>
          </p:cNvPr>
          <p:cNvGrpSpPr>
            <a:grpSpLocks noChangeAspect="1"/>
          </p:cNvGrpSpPr>
          <p:nvPr/>
        </p:nvGrpSpPr>
        <p:grpSpPr>
          <a:xfrm>
            <a:off x="10041719" y="2805204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07" name="Oval 16">
              <a:extLst>
                <a:ext uri="{FF2B5EF4-FFF2-40B4-BE49-F238E27FC236}">
                  <a16:creationId xmlns:a16="http://schemas.microsoft.com/office/drawing/2014/main" id="{53B48E58-AF93-CA75-4D23-760BC3B63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003CD35-776E-1DB4-8A11-65511FC7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DE5660C-5B63-5837-818A-FC1799F03F9E}"/>
              </a:ext>
            </a:extLst>
          </p:cNvPr>
          <p:cNvGrpSpPr>
            <a:grpSpLocks noChangeAspect="1"/>
          </p:cNvGrpSpPr>
          <p:nvPr/>
        </p:nvGrpSpPr>
        <p:grpSpPr>
          <a:xfrm>
            <a:off x="3941153" y="3095074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10" name="Oval 16">
              <a:extLst>
                <a:ext uri="{FF2B5EF4-FFF2-40B4-BE49-F238E27FC236}">
                  <a16:creationId xmlns:a16="http://schemas.microsoft.com/office/drawing/2014/main" id="{52627946-AE7B-3095-BF74-9D0A12B7A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F827CA7D-4CE9-F0F4-A06D-67F0C82C2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9EE2ED-0A92-4DF2-7DF5-B424EB62A5C9}"/>
              </a:ext>
            </a:extLst>
          </p:cNvPr>
          <p:cNvGrpSpPr>
            <a:grpSpLocks noChangeAspect="1"/>
          </p:cNvGrpSpPr>
          <p:nvPr/>
        </p:nvGrpSpPr>
        <p:grpSpPr>
          <a:xfrm>
            <a:off x="3941153" y="3359020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13" name="Oval 16">
              <a:extLst>
                <a:ext uri="{FF2B5EF4-FFF2-40B4-BE49-F238E27FC236}">
                  <a16:creationId xmlns:a16="http://schemas.microsoft.com/office/drawing/2014/main" id="{D8CFD908-37FB-5E03-D42F-D9504A87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700175B-7364-7828-7DB3-E93E84A6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456B022-79BC-88FA-D9EB-F0FB89B3C861}"/>
              </a:ext>
            </a:extLst>
          </p:cNvPr>
          <p:cNvGrpSpPr>
            <a:grpSpLocks noChangeAspect="1"/>
          </p:cNvGrpSpPr>
          <p:nvPr/>
        </p:nvGrpSpPr>
        <p:grpSpPr>
          <a:xfrm>
            <a:off x="3941153" y="360099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16" name="Oval 16">
              <a:extLst>
                <a:ext uri="{FF2B5EF4-FFF2-40B4-BE49-F238E27FC236}">
                  <a16:creationId xmlns:a16="http://schemas.microsoft.com/office/drawing/2014/main" id="{5085DCD2-8BE4-988C-0D52-3773F738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FEDDC14B-6133-EAAB-61FE-CFF47603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451BB66-AA6B-7255-0235-3E3F06E016AD}"/>
              </a:ext>
            </a:extLst>
          </p:cNvPr>
          <p:cNvGrpSpPr>
            <a:grpSpLocks noChangeAspect="1"/>
          </p:cNvGrpSpPr>
          <p:nvPr/>
        </p:nvGrpSpPr>
        <p:grpSpPr>
          <a:xfrm>
            <a:off x="3941153" y="385383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19" name="Oval 16">
              <a:extLst>
                <a:ext uri="{FF2B5EF4-FFF2-40B4-BE49-F238E27FC236}">
                  <a16:creationId xmlns:a16="http://schemas.microsoft.com/office/drawing/2014/main" id="{4C7501E4-BCDE-D704-8734-8E822E128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06ABBE76-78B2-4B74-386A-4566988B0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B4D0936-5C8B-D216-7162-0764F3C1ED66}"/>
              </a:ext>
            </a:extLst>
          </p:cNvPr>
          <p:cNvGrpSpPr>
            <a:grpSpLocks noChangeAspect="1"/>
          </p:cNvGrpSpPr>
          <p:nvPr/>
        </p:nvGrpSpPr>
        <p:grpSpPr>
          <a:xfrm>
            <a:off x="6028434" y="3359020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22" name="Oval 16">
              <a:extLst>
                <a:ext uri="{FF2B5EF4-FFF2-40B4-BE49-F238E27FC236}">
                  <a16:creationId xmlns:a16="http://schemas.microsoft.com/office/drawing/2014/main" id="{73ADCA29-1E0D-E8DD-3B4B-1B3E357A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71D412A4-4EB3-DEF2-2BFE-2025D0DB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8346B1-6089-3019-2C4B-A19C13566881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26" y="3359020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25" name="Oval 16">
              <a:extLst>
                <a:ext uri="{FF2B5EF4-FFF2-40B4-BE49-F238E27FC236}">
                  <a16:creationId xmlns:a16="http://schemas.microsoft.com/office/drawing/2014/main" id="{9F13C418-E0BB-6D3C-5696-D9628EA6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F2C7F5A1-E094-F7A3-A5E6-9E8A41F0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34F0E89-466B-FA23-7308-3186F44281BB}"/>
              </a:ext>
            </a:extLst>
          </p:cNvPr>
          <p:cNvGrpSpPr>
            <a:grpSpLocks noChangeAspect="1"/>
          </p:cNvGrpSpPr>
          <p:nvPr/>
        </p:nvGrpSpPr>
        <p:grpSpPr>
          <a:xfrm>
            <a:off x="10081203" y="3359020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28" name="Oval 16">
              <a:extLst>
                <a:ext uri="{FF2B5EF4-FFF2-40B4-BE49-F238E27FC236}">
                  <a16:creationId xmlns:a16="http://schemas.microsoft.com/office/drawing/2014/main" id="{35033326-C8C5-269C-6285-B6ACBF8D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03781EF0-78FB-9A5E-3DE3-B928BF81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DDE7630-DBEF-6933-002A-665542276EFE}"/>
              </a:ext>
            </a:extLst>
          </p:cNvPr>
          <p:cNvGrpSpPr>
            <a:grpSpLocks noChangeAspect="1"/>
          </p:cNvGrpSpPr>
          <p:nvPr/>
        </p:nvGrpSpPr>
        <p:grpSpPr>
          <a:xfrm>
            <a:off x="6028434" y="360099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31" name="Oval 16">
              <a:extLst>
                <a:ext uri="{FF2B5EF4-FFF2-40B4-BE49-F238E27FC236}">
                  <a16:creationId xmlns:a16="http://schemas.microsoft.com/office/drawing/2014/main" id="{295B6168-C3FB-BECB-7A58-C8856E6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id="{F211EAB9-5787-2F6C-4D27-9DA8D4E6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70415DF-8C0D-49AD-7375-E9499BD31352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26" y="360099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34" name="Oval 16">
              <a:extLst>
                <a:ext uri="{FF2B5EF4-FFF2-40B4-BE49-F238E27FC236}">
                  <a16:creationId xmlns:a16="http://schemas.microsoft.com/office/drawing/2014/main" id="{241C5658-B896-5B5F-5D93-0A8177E8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3E21FF43-960E-5579-B222-D45F44D9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A044DCC-2BE0-6175-B0C5-D3506EAC0950}"/>
              </a:ext>
            </a:extLst>
          </p:cNvPr>
          <p:cNvGrpSpPr>
            <a:grpSpLocks noChangeAspect="1"/>
          </p:cNvGrpSpPr>
          <p:nvPr/>
        </p:nvGrpSpPr>
        <p:grpSpPr>
          <a:xfrm>
            <a:off x="10081203" y="360099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37" name="Oval 16">
              <a:extLst>
                <a:ext uri="{FF2B5EF4-FFF2-40B4-BE49-F238E27FC236}">
                  <a16:creationId xmlns:a16="http://schemas.microsoft.com/office/drawing/2014/main" id="{74E90480-60CD-35E6-9AB7-0F5D09D41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5A41BFBC-9798-DD78-A647-59D92273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FF7C08D-B1C8-3C9B-6A50-D2DD9043CB5F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25" y="3095074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40" name="Oval 16">
              <a:extLst>
                <a:ext uri="{FF2B5EF4-FFF2-40B4-BE49-F238E27FC236}">
                  <a16:creationId xmlns:a16="http://schemas.microsoft.com/office/drawing/2014/main" id="{73B2F6DA-40E5-1389-8D0A-3CF082AE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41" name="Freeform 17">
              <a:extLst>
                <a:ext uri="{FF2B5EF4-FFF2-40B4-BE49-F238E27FC236}">
                  <a16:creationId xmlns:a16="http://schemas.microsoft.com/office/drawing/2014/main" id="{E48AA534-7C63-27D0-6661-5387BB2BF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607B4AC-4284-604D-7D57-EEF43E8C560E}"/>
              </a:ext>
            </a:extLst>
          </p:cNvPr>
          <p:cNvGrpSpPr/>
          <p:nvPr/>
        </p:nvGrpSpPr>
        <p:grpSpPr>
          <a:xfrm>
            <a:off x="6028433" y="3095074"/>
            <a:ext cx="96783" cy="96783"/>
            <a:chOff x="4429056" y="4483880"/>
            <a:chExt cx="175752" cy="175752"/>
          </a:xfrm>
          <a:solidFill>
            <a:schemeClr val="tx2"/>
          </a:solidFill>
        </p:grpSpPr>
        <p:sp>
          <p:nvSpPr>
            <p:cNvPr id="305" name="Oval 18">
              <a:extLst>
                <a:ext uri="{FF2B5EF4-FFF2-40B4-BE49-F238E27FC236}">
                  <a16:creationId xmlns:a16="http://schemas.microsoft.com/office/drawing/2014/main" id="{69CD5324-F9F8-997F-A7A3-246D990F3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056" y="4483880"/>
              <a:ext cx="175752" cy="17575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306" name="Freeform 19">
              <a:extLst>
                <a:ext uri="{FF2B5EF4-FFF2-40B4-BE49-F238E27FC236}">
                  <a16:creationId xmlns:a16="http://schemas.microsoft.com/office/drawing/2014/main" id="{2A95AC93-F35A-469F-24A8-7899E3B8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748" y="4535572"/>
              <a:ext cx="72368" cy="72368"/>
            </a:xfrm>
            <a:custGeom>
              <a:avLst/>
              <a:gdLst>
                <a:gd name="T0" fmla="*/ 63 w 70"/>
                <a:gd name="T1" fmla="*/ 0 h 70"/>
                <a:gd name="T2" fmla="*/ 35 w 70"/>
                <a:gd name="T3" fmla="*/ 29 h 70"/>
                <a:gd name="T4" fmla="*/ 6 w 70"/>
                <a:gd name="T5" fmla="*/ 0 h 70"/>
                <a:gd name="T6" fmla="*/ 0 w 70"/>
                <a:gd name="T7" fmla="*/ 6 h 70"/>
                <a:gd name="T8" fmla="*/ 28 w 70"/>
                <a:gd name="T9" fmla="*/ 35 h 70"/>
                <a:gd name="T10" fmla="*/ 0 w 70"/>
                <a:gd name="T11" fmla="*/ 63 h 70"/>
                <a:gd name="T12" fmla="*/ 6 w 70"/>
                <a:gd name="T13" fmla="*/ 70 h 70"/>
                <a:gd name="T14" fmla="*/ 35 w 70"/>
                <a:gd name="T15" fmla="*/ 41 h 70"/>
                <a:gd name="T16" fmla="*/ 63 w 70"/>
                <a:gd name="T17" fmla="*/ 70 h 70"/>
                <a:gd name="T18" fmla="*/ 70 w 70"/>
                <a:gd name="T19" fmla="*/ 63 h 70"/>
                <a:gd name="T20" fmla="*/ 41 w 70"/>
                <a:gd name="T21" fmla="*/ 35 h 70"/>
                <a:gd name="T22" fmla="*/ 70 w 70"/>
                <a:gd name="T23" fmla="*/ 6 h 70"/>
                <a:gd name="T24" fmla="*/ 63 w 70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3" y="0"/>
                  </a:moveTo>
                  <a:lnTo>
                    <a:pt x="35" y="29"/>
                  </a:lnTo>
                  <a:lnTo>
                    <a:pt x="6" y="0"/>
                  </a:lnTo>
                  <a:lnTo>
                    <a:pt x="0" y="6"/>
                  </a:lnTo>
                  <a:lnTo>
                    <a:pt x="28" y="35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35" y="41"/>
                  </a:lnTo>
                  <a:lnTo>
                    <a:pt x="63" y="70"/>
                  </a:lnTo>
                  <a:lnTo>
                    <a:pt x="70" y="63"/>
                  </a:lnTo>
                  <a:lnTo>
                    <a:pt x="41" y="35"/>
                  </a:lnTo>
                  <a:lnTo>
                    <a:pt x="70" y="6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4CEF4A8-5FEE-C65B-94DE-E328819F09E4}"/>
              </a:ext>
            </a:extLst>
          </p:cNvPr>
          <p:cNvGrpSpPr/>
          <p:nvPr/>
        </p:nvGrpSpPr>
        <p:grpSpPr>
          <a:xfrm>
            <a:off x="10081204" y="3095074"/>
            <a:ext cx="96783" cy="96783"/>
            <a:chOff x="4429056" y="4483880"/>
            <a:chExt cx="175752" cy="175752"/>
          </a:xfrm>
          <a:solidFill>
            <a:schemeClr val="tx2"/>
          </a:solidFill>
        </p:grpSpPr>
        <p:sp>
          <p:nvSpPr>
            <p:cNvPr id="311" name="Oval 18">
              <a:extLst>
                <a:ext uri="{FF2B5EF4-FFF2-40B4-BE49-F238E27FC236}">
                  <a16:creationId xmlns:a16="http://schemas.microsoft.com/office/drawing/2014/main" id="{4874A3EF-15FA-133A-7374-E6D4EF994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056" y="4483880"/>
              <a:ext cx="175752" cy="17575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312" name="Freeform 19">
              <a:extLst>
                <a:ext uri="{FF2B5EF4-FFF2-40B4-BE49-F238E27FC236}">
                  <a16:creationId xmlns:a16="http://schemas.microsoft.com/office/drawing/2014/main" id="{2915CC8C-D520-A8F4-FE79-7BFE88562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748" y="4535572"/>
              <a:ext cx="72368" cy="72368"/>
            </a:xfrm>
            <a:custGeom>
              <a:avLst/>
              <a:gdLst>
                <a:gd name="T0" fmla="*/ 63 w 70"/>
                <a:gd name="T1" fmla="*/ 0 h 70"/>
                <a:gd name="T2" fmla="*/ 35 w 70"/>
                <a:gd name="T3" fmla="*/ 29 h 70"/>
                <a:gd name="T4" fmla="*/ 6 w 70"/>
                <a:gd name="T5" fmla="*/ 0 h 70"/>
                <a:gd name="T6" fmla="*/ 0 w 70"/>
                <a:gd name="T7" fmla="*/ 6 h 70"/>
                <a:gd name="T8" fmla="*/ 28 w 70"/>
                <a:gd name="T9" fmla="*/ 35 h 70"/>
                <a:gd name="T10" fmla="*/ 0 w 70"/>
                <a:gd name="T11" fmla="*/ 63 h 70"/>
                <a:gd name="T12" fmla="*/ 6 w 70"/>
                <a:gd name="T13" fmla="*/ 70 h 70"/>
                <a:gd name="T14" fmla="*/ 35 w 70"/>
                <a:gd name="T15" fmla="*/ 41 h 70"/>
                <a:gd name="T16" fmla="*/ 63 w 70"/>
                <a:gd name="T17" fmla="*/ 70 h 70"/>
                <a:gd name="T18" fmla="*/ 70 w 70"/>
                <a:gd name="T19" fmla="*/ 63 h 70"/>
                <a:gd name="T20" fmla="*/ 41 w 70"/>
                <a:gd name="T21" fmla="*/ 35 h 70"/>
                <a:gd name="T22" fmla="*/ 70 w 70"/>
                <a:gd name="T23" fmla="*/ 6 h 70"/>
                <a:gd name="T24" fmla="*/ 63 w 70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3" y="0"/>
                  </a:moveTo>
                  <a:lnTo>
                    <a:pt x="35" y="29"/>
                  </a:lnTo>
                  <a:lnTo>
                    <a:pt x="6" y="0"/>
                  </a:lnTo>
                  <a:lnTo>
                    <a:pt x="0" y="6"/>
                  </a:lnTo>
                  <a:lnTo>
                    <a:pt x="28" y="35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35" y="41"/>
                  </a:lnTo>
                  <a:lnTo>
                    <a:pt x="63" y="70"/>
                  </a:lnTo>
                  <a:lnTo>
                    <a:pt x="70" y="63"/>
                  </a:lnTo>
                  <a:lnTo>
                    <a:pt x="41" y="35"/>
                  </a:lnTo>
                  <a:lnTo>
                    <a:pt x="70" y="6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FB0919-CF21-0554-E60D-F913C30082B4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26" y="385383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67B297FD-47B7-6EAF-0C64-E72E72C28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1A01809A-177E-9031-7BC7-81F99FEE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F691F95-8BB3-2FFC-C750-7412216FE886}"/>
              </a:ext>
            </a:extLst>
          </p:cNvPr>
          <p:cNvGrpSpPr>
            <a:grpSpLocks noChangeAspect="1"/>
          </p:cNvGrpSpPr>
          <p:nvPr/>
        </p:nvGrpSpPr>
        <p:grpSpPr>
          <a:xfrm>
            <a:off x="10081204" y="385383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64" name="Oval 16">
              <a:extLst>
                <a:ext uri="{FF2B5EF4-FFF2-40B4-BE49-F238E27FC236}">
                  <a16:creationId xmlns:a16="http://schemas.microsoft.com/office/drawing/2014/main" id="{BB83AE96-3BCB-A752-5D9A-58DA8F8EC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50274B15-AAB4-A247-B382-E4B45837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92BE457-B7AC-DDBD-9EEB-24DE8C64C2FE}"/>
              </a:ext>
            </a:extLst>
          </p:cNvPr>
          <p:cNvGrpSpPr>
            <a:grpSpLocks noChangeAspect="1"/>
          </p:cNvGrpSpPr>
          <p:nvPr/>
        </p:nvGrpSpPr>
        <p:grpSpPr>
          <a:xfrm>
            <a:off x="6028434" y="3853832"/>
            <a:ext cx="96783" cy="96783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61" name="Oval 16">
              <a:extLst>
                <a:ext uri="{FF2B5EF4-FFF2-40B4-BE49-F238E27FC236}">
                  <a16:creationId xmlns:a16="http://schemas.microsoft.com/office/drawing/2014/main" id="{DFB03D91-8DBB-3CCD-FCA8-47E90D49E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62" name="Freeform 17">
              <a:extLst>
                <a:ext uri="{FF2B5EF4-FFF2-40B4-BE49-F238E27FC236}">
                  <a16:creationId xmlns:a16="http://schemas.microsoft.com/office/drawing/2014/main" id="{5345AB0F-487F-AD0D-9EF0-74A83FCE9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52FD8F8-A6E0-2C5D-AA36-80E6EDE7F328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409044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67" name="Oval 16">
              <a:extLst>
                <a:ext uri="{FF2B5EF4-FFF2-40B4-BE49-F238E27FC236}">
                  <a16:creationId xmlns:a16="http://schemas.microsoft.com/office/drawing/2014/main" id="{1AE12540-0602-5E02-428E-70E811D5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A8971BE5-795D-C131-535B-F294A5923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1631846-08F6-31B5-3A9F-727A4260DAA3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409044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70" name="Oval 16">
              <a:extLst>
                <a:ext uri="{FF2B5EF4-FFF2-40B4-BE49-F238E27FC236}">
                  <a16:creationId xmlns:a16="http://schemas.microsoft.com/office/drawing/2014/main" id="{92AF9B98-748C-818B-B941-A6596CF77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71" name="Freeform 17">
              <a:extLst>
                <a:ext uri="{FF2B5EF4-FFF2-40B4-BE49-F238E27FC236}">
                  <a16:creationId xmlns:a16="http://schemas.microsoft.com/office/drawing/2014/main" id="{6869570C-33BB-862F-D832-FD99AFA47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12DC048-3BA8-526A-EA02-311351A4D063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409044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73" name="Oval 16">
              <a:extLst>
                <a:ext uri="{FF2B5EF4-FFF2-40B4-BE49-F238E27FC236}">
                  <a16:creationId xmlns:a16="http://schemas.microsoft.com/office/drawing/2014/main" id="{C630054E-960B-48CA-4CFA-98E3A37D9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40DD9A76-1E46-6206-22BB-C672E689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7D45E7C-E45D-CA56-1ABA-406533CDCB22}"/>
              </a:ext>
            </a:extLst>
          </p:cNvPr>
          <p:cNvGrpSpPr>
            <a:grpSpLocks noChangeAspect="1"/>
          </p:cNvGrpSpPr>
          <p:nvPr/>
        </p:nvGrpSpPr>
        <p:grpSpPr>
          <a:xfrm>
            <a:off x="10041719" y="409044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76" name="Oval 16">
              <a:extLst>
                <a:ext uri="{FF2B5EF4-FFF2-40B4-BE49-F238E27FC236}">
                  <a16:creationId xmlns:a16="http://schemas.microsoft.com/office/drawing/2014/main" id="{C858D96B-4C57-089A-B6BE-F35975C1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77" name="Freeform 17">
              <a:extLst>
                <a:ext uri="{FF2B5EF4-FFF2-40B4-BE49-F238E27FC236}">
                  <a16:creationId xmlns:a16="http://schemas.microsoft.com/office/drawing/2014/main" id="{9C86648D-65B7-F6B5-8BB4-5363D12D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838C158-87B9-CC27-576F-377B0B5E6B97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4390746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79" name="Oval 16">
              <a:extLst>
                <a:ext uri="{FF2B5EF4-FFF2-40B4-BE49-F238E27FC236}">
                  <a16:creationId xmlns:a16="http://schemas.microsoft.com/office/drawing/2014/main" id="{B0690157-1B91-DCE2-8875-1E999500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18A12070-0F0B-4F7B-8EB8-B27DAED7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76F2B66-DCDA-DD1D-ADD0-3F9B58197606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4390746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82" name="Oval 16">
              <a:extLst>
                <a:ext uri="{FF2B5EF4-FFF2-40B4-BE49-F238E27FC236}">
                  <a16:creationId xmlns:a16="http://schemas.microsoft.com/office/drawing/2014/main" id="{8D2B2446-8878-3029-2403-446D780E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83" name="Freeform 17">
              <a:extLst>
                <a:ext uri="{FF2B5EF4-FFF2-40B4-BE49-F238E27FC236}">
                  <a16:creationId xmlns:a16="http://schemas.microsoft.com/office/drawing/2014/main" id="{8EAA4CFA-EDCE-60E2-0A04-27B3C625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82A852E-DC8C-5D08-1969-2D62F3345C4A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4390746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85" name="Oval 16">
              <a:extLst>
                <a:ext uri="{FF2B5EF4-FFF2-40B4-BE49-F238E27FC236}">
                  <a16:creationId xmlns:a16="http://schemas.microsoft.com/office/drawing/2014/main" id="{C50C91D1-14E7-B873-8E3A-F1577111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0A530030-61FC-AC6D-4D05-FF37F01B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D014680-6CC7-A127-D3FF-2EE5264563B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1719" y="4390746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188" name="Oval 16">
              <a:extLst>
                <a:ext uri="{FF2B5EF4-FFF2-40B4-BE49-F238E27FC236}">
                  <a16:creationId xmlns:a16="http://schemas.microsoft.com/office/drawing/2014/main" id="{769DAA58-0809-B427-6B11-C53D850D0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189" name="Freeform 17">
              <a:extLst>
                <a:ext uri="{FF2B5EF4-FFF2-40B4-BE49-F238E27FC236}">
                  <a16:creationId xmlns:a16="http://schemas.microsoft.com/office/drawing/2014/main" id="{2AEDCA29-BFFA-C0CC-5C57-919368D5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EE5D746-7DBE-12BE-0916-BD2E9BE5FCB7}"/>
              </a:ext>
            </a:extLst>
          </p:cNvPr>
          <p:cNvSpPr/>
          <p:nvPr/>
        </p:nvSpPr>
        <p:spPr>
          <a:xfrm>
            <a:off x="4094560" y="2786574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(80%)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47B4001-4341-FC94-F1E0-4501F42F293E}"/>
              </a:ext>
            </a:extLst>
          </p:cNvPr>
          <p:cNvSpPr/>
          <p:nvPr/>
        </p:nvSpPr>
        <p:spPr>
          <a:xfrm>
            <a:off x="7955933" y="2786574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(98%)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1A6FB2-8A33-80E0-BBA8-4C7233871541}"/>
              </a:ext>
            </a:extLst>
          </p:cNvPr>
          <p:cNvSpPr/>
          <p:nvPr/>
        </p:nvSpPr>
        <p:spPr>
          <a:xfrm>
            <a:off x="10173016" y="2786574"/>
            <a:ext cx="1504966" cy="19381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(20%)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E1E63CF-F084-B350-BBB0-121464BA5E8A}"/>
              </a:ext>
            </a:extLst>
          </p:cNvPr>
          <p:cNvSpPr/>
          <p:nvPr/>
        </p:nvSpPr>
        <p:spPr>
          <a:xfrm>
            <a:off x="4133888" y="4080373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(11%)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D00BB67-CB85-7FEE-F381-00EF7F4ABBC6}"/>
              </a:ext>
            </a:extLst>
          </p:cNvPr>
          <p:cNvSpPr/>
          <p:nvPr/>
        </p:nvSpPr>
        <p:spPr>
          <a:xfrm>
            <a:off x="7955933" y="4080373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(&lt;2%)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1E3835A-462B-2A23-5660-67C368C4A07D}"/>
              </a:ext>
            </a:extLst>
          </p:cNvPr>
          <p:cNvSpPr/>
          <p:nvPr/>
        </p:nvSpPr>
        <p:spPr>
          <a:xfrm>
            <a:off x="10173016" y="4080373"/>
            <a:ext cx="1504966" cy="19381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(75%)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BA23A01-F165-92F2-4E54-09E4D13C5114}"/>
              </a:ext>
            </a:extLst>
          </p:cNvPr>
          <p:cNvSpPr/>
          <p:nvPr/>
        </p:nvSpPr>
        <p:spPr>
          <a:xfrm>
            <a:off x="4151994" y="4366962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(9%)  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C25FBA2-F958-D812-82C8-98331FB6F719}"/>
              </a:ext>
            </a:extLst>
          </p:cNvPr>
          <p:cNvSpPr/>
          <p:nvPr/>
        </p:nvSpPr>
        <p:spPr>
          <a:xfrm>
            <a:off x="7955933" y="4397212"/>
            <a:ext cx="1504966" cy="193819"/>
          </a:xfrm>
          <a:prstGeom prst="rect">
            <a:avLst/>
          </a:prstGeom>
          <a:noFill/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(&lt;2%)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74C5822-7D83-BA2A-B762-E401F6E91D88}"/>
              </a:ext>
            </a:extLst>
          </p:cNvPr>
          <p:cNvSpPr/>
          <p:nvPr/>
        </p:nvSpPr>
        <p:spPr>
          <a:xfrm>
            <a:off x="10173016" y="4397212"/>
            <a:ext cx="1504966" cy="19381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(5%)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AC6516F-D220-F1B2-1CC2-2C4DF7F4F49E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4972612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50" name="Oval 16">
              <a:extLst>
                <a:ext uri="{FF2B5EF4-FFF2-40B4-BE49-F238E27FC236}">
                  <a16:creationId xmlns:a16="http://schemas.microsoft.com/office/drawing/2014/main" id="{0AECAD44-E00A-C1B2-5DEC-06120D24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51" name="Freeform 17">
              <a:extLst>
                <a:ext uri="{FF2B5EF4-FFF2-40B4-BE49-F238E27FC236}">
                  <a16:creationId xmlns:a16="http://schemas.microsoft.com/office/drawing/2014/main" id="{A2948353-5F71-862E-591C-34B2AD958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3A049CC-0678-0A41-6F25-4AAF951F2836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4972612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53" name="Oval 16">
              <a:extLst>
                <a:ext uri="{FF2B5EF4-FFF2-40B4-BE49-F238E27FC236}">
                  <a16:creationId xmlns:a16="http://schemas.microsoft.com/office/drawing/2014/main" id="{C751AEA7-07BA-E6B5-366C-6146BB501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54" name="Freeform 17">
              <a:extLst>
                <a:ext uri="{FF2B5EF4-FFF2-40B4-BE49-F238E27FC236}">
                  <a16:creationId xmlns:a16="http://schemas.microsoft.com/office/drawing/2014/main" id="{47648BD9-7706-4340-E228-068DA037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B75F7B4-F651-905D-83E6-C221F08E52B9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4972612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56" name="Oval 16">
              <a:extLst>
                <a:ext uri="{FF2B5EF4-FFF2-40B4-BE49-F238E27FC236}">
                  <a16:creationId xmlns:a16="http://schemas.microsoft.com/office/drawing/2014/main" id="{0AED0EAC-0261-D02A-E49A-EFF5F2C1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57" name="Freeform 17">
              <a:extLst>
                <a:ext uri="{FF2B5EF4-FFF2-40B4-BE49-F238E27FC236}">
                  <a16:creationId xmlns:a16="http://schemas.microsoft.com/office/drawing/2014/main" id="{02AC7CEA-C48A-07C2-CC2D-6F69F3BB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4D1802A-222A-F67B-1F9F-A3EC077D20B3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525427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62" name="Oval 16">
              <a:extLst>
                <a:ext uri="{FF2B5EF4-FFF2-40B4-BE49-F238E27FC236}">
                  <a16:creationId xmlns:a16="http://schemas.microsoft.com/office/drawing/2014/main" id="{CCB99B78-C2F7-968C-85B2-3CCED7EB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63" name="Freeform 17">
              <a:extLst>
                <a:ext uri="{FF2B5EF4-FFF2-40B4-BE49-F238E27FC236}">
                  <a16:creationId xmlns:a16="http://schemas.microsoft.com/office/drawing/2014/main" id="{AB716F89-A12F-11E2-7FC8-28E974F7E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F0A7F7F-5FDD-9667-31BF-2D0410799C55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525427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65" name="Oval 16">
              <a:extLst>
                <a:ext uri="{FF2B5EF4-FFF2-40B4-BE49-F238E27FC236}">
                  <a16:creationId xmlns:a16="http://schemas.microsoft.com/office/drawing/2014/main" id="{A57CEAD3-9BC2-5B8F-F23C-76434B13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66" name="Freeform 17">
              <a:extLst>
                <a:ext uri="{FF2B5EF4-FFF2-40B4-BE49-F238E27FC236}">
                  <a16:creationId xmlns:a16="http://schemas.microsoft.com/office/drawing/2014/main" id="{FE0589D1-15A6-7ECE-178D-DA3D5CD1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C3C4F33-6516-4226-355F-5612ECBFE3D6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5254270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68" name="Oval 16">
              <a:extLst>
                <a:ext uri="{FF2B5EF4-FFF2-40B4-BE49-F238E27FC236}">
                  <a16:creationId xmlns:a16="http://schemas.microsoft.com/office/drawing/2014/main" id="{6D922027-BFD9-D876-DE7F-7ABA7F39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69" name="Freeform 17">
              <a:extLst>
                <a:ext uri="{FF2B5EF4-FFF2-40B4-BE49-F238E27FC236}">
                  <a16:creationId xmlns:a16="http://schemas.microsoft.com/office/drawing/2014/main" id="{F598C5DF-3032-ED74-73B1-4786EC30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74A76A9-BF44-BCA7-FE13-0531F70B4642}"/>
              </a:ext>
            </a:extLst>
          </p:cNvPr>
          <p:cNvGrpSpPr/>
          <p:nvPr/>
        </p:nvGrpSpPr>
        <p:grpSpPr>
          <a:xfrm>
            <a:off x="10041720" y="5254270"/>
            <a:ext cx="175752" cy="175752"/>
            <a:chOff x="9299123" y="3247361"/>
            <a:chExt cx="175752" cy="175752"/>
          </a:xfrm>
          <a:solidFill>
            <a:schemeClr val="tx2"/>
          </a:solidFill>
        </p:grpSpPr>
        <p:sp>
          <p:nvSpPr>
            <p:cNvPr id="298" name="Oval 18">
              <a:extLst>
                <a:ext uri="{FF2B5EF4-FFF2-40B4-BE49-F238E27FC236}">
                  <a16:creationId xmlns:a16="http://schemas.microsoft.com/office/drawing/2014/main" id="{6E7BC240-7456-68F9-5253-FE0A09160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9123" y="3247361"/>
              <a:ext cx="175752" cy="17575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4C5D4FFE-D93F-2D0F-6190-1FE7F96B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815" y="3299053"/>
              <a:ext cx="72368" cy="72368"/>
            </a:xfrm>
            <a:custGeom>
              <a:avLst/>
              <a:gdLst>
                <a:gd name="T0" fmla="*/ 63 w 70"/>
                <a:gd name="T1" fmla="*/ 0 h 70"/>
                <a:gd name="T2" fmla="*/ 35 w 70"/>
                <a:gd name="T3" fmla="*/ 29 h 70"/>
                <a:gd name="T4" fmla="*/ 6 w 70"/>
                <a:gd name="T5" fmla="*/ 0 h 70"/>
                <a:gd name="T6" fmla="*/ 0 w 70"/>
                <a:gd name="T7" fmla="*/ 6 h 70"/>
                <a:gd name="T8" fmla="*/ 28 w 70"/>
                <a:gd name="T9" fmla="*/ 35 h 70"/>
                <a:gd name="T10" fmla="*/ 0 w 70"/>
                <a:gd name="T11" fmla="*/ 63 h 70"/>
                <a:gd name="T12" fmla="*/ 6 w 70"/>
                <a:gd name="T13" fmla="*/ 70 h 70"/>
                <a:gd name="T14" fmla="*/ 35 w 70"/>
                <a:gd name="T15" fmla="*/ 41 h 70"/>
                <a:gd name="T16" fmla="*/ 63 w 70"/>
                <a:gd name="T17" fmla="*/ 70 h 70"/>
                <a:gd name="T18" fmla="*/ 70 w 70"/>
                <a:gd name="T19" fmla="*/ 63 h 70"/>
                <a:gd name="T20" fmla="*/ 41 w 70"/>
                <a:gd name="T21" fmla="*/ 35 h 70"/>
                <a:gd name="T22" fmla="*/ 70 w 70"/>
                <a:gd name="T23" fmla="*/ 6 h 70"/>
                <a:gd name="T24" fmla="*/ 63 w 70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3" y="0"/>
                  </a:moveTo>
                  <a:lnTo>
                    <a:pt x="35" y="29"/>
                  </a:lnTo>
                  <a:lnTo>
                    <a:pt x="6" y="0"/>
                  </a:lnTo>
                  <a:lnTo>
                    <a:pt x="0" y="6"/>
                  </a:lnTo>
                  <a:lnTo>
                    <a:pt x="28" y="35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35" y="41"/>
                  </a:lnTo>
                  <a:lnTo>
                    <a:pt x="63" y="70"/>
                  </a:lnTo>
                  <a:lnTo>
                    <a:pt x="70" y="63"/>
                  </a:lnTo>
                  <a:lnTo>
                    <a:pt x="41" y="35"/>
                  </a:lnTo>
                  <a:lnTo>
                    <a:pt x="70" y="6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CE2A039-6A7B-6F98-DCD8-B49A7508C838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5533805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74" name="Oval 16">
              <a:extLst>
                <a:ext uri="{FF2B5EF4-FFF2-40B4-BE49-F238E27FC236}">
                  <a16:creationId xmlns:a16="http://schemas.microsoft.com/office/drawing/2014/main" id="{1BEB38C4-8CD8-537B-D84E-C7A4E6A3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75" name="Freeform 17">
              <a:extLst>
                <a:ext uri="{FF2B5EF4-FFF2-40B4-BE49-F238E27FC236}">
                  <a16:creationId xmlns:a16="http://schemas.microsoft.com/office/drawing/2014/main" id="{1EA6089F-E32D-7897-86C8-78971807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6FBE787-F3C2-849D-10EA-4F5234E9AD7E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5533805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77" name="Oval 16">
              <a:extLst>
                <a:ext uri="{FF2B5EF4-FFF2-40B4-BE49-F238E27FC236}">
                  <a16:creationId xmlns:a16="http://schemas.microsoft.com/office/drawing/2014/main" id="{53832389-0A6B-0165-593A-CA18CC56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78" name="Freeform 17">
              <a:extLst>
                <a:ext uri="{FF2B5EF4-FFF2-40B4-BE49-F238E27FC236}">
                  <a16:creationId xmlns:a16="http://schemas.microsoft.com/office/drawing/2014/main" id="{73B90B21-67FC-C395-A5C4-FE57DCB9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08F27CF-3C4E-6963-570E-93A417E5F447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5533805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80" name="Oval 16">
              <a:extLst>
                <a:ext uri="{FF2B5EF4-FFF2-40B4-BE49-F238E27FC236}">
                  <a16:creationId xmlns:a16="http://schemas.microsoft.com/office/drawing/2014/main" id="{1E384820-92D1-5606-368B-14A53A45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81" name="Freeform 17">
              <a:extLst>
                <a:ext uri="{FF2B5EF4-FFF2-40B4-BE49-F238E27FC236}">
                  <a16:creationId xmlns:a16="http://schemas.microsoft.com/office/drawing/2014/main" id="{BC1E1B4F-948F-EECC-6527-A87A2A655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BD9D2CD-D6A1-3F49-B9A5-FCAAF15FDE45}"/>
              </a:ext>
            </a:extLst>
          </p:cNvPr>
          <p:cNvGrpSpPr/>
          <p:nvPr/>
        </p:nvGrpSpPr>
        <p:grpSpPr>
          <a:xfrm>
            <a:off x="10041720" y="5533805"/>
            <a:ext cx="175752" cy="175752"/>
            <a:chOff x="9299123" y="3459690"/>
            <a:chExt cx="175752" cy="175752"/>
          </a:xfrm>
          <a:solidFill>
            <a:schemeClr val="tx2"/>
          </a:solidFill>
        </p:grpSpPr>
        <p:sp>
          <p:nvSpPr>
            <p:cNvPr id="301" name="Oval 18">
              <a:extLst>
                <a:ext uri="{FF2B5EF4-FFF2-40B4-BE49-F238E27FC236}">
                  <a16:creationId xmlns:a16="http://schemas.microsoft.com/office/drawing/2014/main" id="{9EE552AE-EDA7-703C-3C49-AFDE47E9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9123" y="3459690"/>
              <a:ext cx="175752" cy="17575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302" name="Freeform 19">
              <a:extLst>
                <a:ext uri="{FF2B5EF4-FFF2-40B4-BE49-F238E27FC236}">
                  <a16:creationId xmlns:a16="http://schemas.microsoft.com/office/drawing/2014/main" id="{F059EDBA-75F1-1DF0-07D7-81E3C36D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815" y="3511382"/>
              <a:ext cx="72368" cy="72368"/>
            </a:xfrm>
            <a:custGeom>
              <a:avLst/>
              <a:gdLst>
                <a:gd name="T0" fmla="*/ 63 w 70"/>
                <a:gd name="T1" fmla="*/ 0 h 70"/>
                <a:gd name="T2" fmla="*/ 35 w 70"/>
                <a:gd name="T3" fmla="*/ 29 h 70"/>
                <a:gd name="T4" fmla="*/ 6 w 70"/>
                <a:gd name="T5" fmla="*/ 0 h 70"/>
                <a:gd name="T6" fmla="*/ 0 w 70"/>
                <a:gd name="T7" fmla="*/ 6 h 70"/>
                <a:gd name="T8" fmla="*/ 28 w 70"/>
                <a:gd name="T9" fmla="*/ 35 h 70"/>
                <a:gd name="T10" fmla="*/ 0 w 70"/>
                <a:gd name="T11" fmla="*/ 63 h 70"/>
                <a:gd name="T12" fmla="*/ 6 w 70"/>
                <a:gd name="T13" fmla="*/ 70 h 70"/>
                <a:gd name="T14" fmla="*/ 35 w 70"/>
                <a:gd name="T15" fmla="*/ 41 h 70"/>
                <a:gd name="T16" fmla="*/ 63 w 70"/>
                <a:gd name="T17" fmla="*/ 70 h 70"/>
                <a:gd name="T18" fmla="*/ 70 w 70"/>
                <a:gd name="T19" fmla="*/ 63 h 70"/>
                <a:gd name="T20" fmla="*/ 41 w 70"/>
                <a:gd name="T21" fmla="*/ 35 h 70"/>
                <a:gd name="T22" fmla="*/ 70 w 70"/>
                <a:gd name="T23" fmla="*/ 6 h 70"/>
                <a:gd name="T24" fmla="*/ 63 w 70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3" y="0"/>
                  </a:moveTo>
                  <a:lnTo>
                    <a:pt x="35" y="29"/>
                  </a:lnTo>
                  <a:lnTo>
                    <a:pt x="6" y="0"/>
                  </a:lnTo>
                  <a:lnTo>
                    <a:pt x="0" y="6"/>
                  </a:lnTo>
                  <a:lnTo>
                    <a:pt x="28" y="35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35" y="41"/>
                  </a:lnTo>
                  <a:lnTo>
                    <a:pt x="63" y="70"/>
                  </a:lnTo>
                  <a:lnTo>
                    <a:pt x="70" y="63"/>
                  </a:lnTo>
                  <a:lnTo>
                    <a:pt x="41" y="35"/>
                  </a:lnTo>
                  <a:lnTo>
                    <a:pt x="70" y="6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F7926A3-34A0-A6A6-651D-9C57626BBE32}"/>
              </a:ext>
            </a:extLst>
          </p:cNvPr>
          <p:cNvGrpSpPr>
            <a:grpSpLocks noChangeAspect="1"/>
          </p:cNvGrpSpPr>
          <p:nvPr/>
        </p:nvGrpSpPr>
        <p:grpSpPr>
          <a:xfrm>
            <a:off x="3897586" y="5796197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86" name="Oval 16">
              <a:extLst>
                <a:ext uri="{FF2B5EF4-FFF2-40B4-BE49-F238E27FC236}">
                  <a16:creationId xmlns:a16="http://schemas.microsoft.com/office/drawing/2014/main" id="{A69956B7-5B47-1FBE-B95F-2FFB5B9A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87" name="Freeform 17">
              <a:extLst>
                <a:ext uri="{FF2B5EF4-FFF2-40B4-BE49-F238E27FC236}">
                  <a16:creationId xmlns:a16="http://schemas.microsoft.com/office/drawing/2014/main" id="{B4366A50-D191-344D-C2D3-91FECD9C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4B8535B-09B8-8633-A403-B7C487C3E3CA}"/>
              </a:ext>
            </a:extLst>
          </p:cNvPr>
          <p:cNvGrpSpPr>
            <a:grpSpLocks noChangeAspect="1"/>
          </p:cNvGrpSpPr>
          <p:nvPr/>
        </p:nvGrpSpPr>
        <p:grpSpPr>
          <a:xfrm>
            <a:off x="5988949" y="5796197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89" name="Oval 16">
              <a:extLst>
                <a:ext uri="{FF2B5EF4-FFF2-40B4-BE49-F238E27FC236}">
                  <a16:creationId xmlns:a16="http://schemas.microsoft.com/office/drawing/2014/main" id="{8446995D-E2D6-BAE8-3699-0921E3E0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90" name="Freeform 17">
              <a:extLst>
                <a:ext uri="{FF2B5EF4-FFF2-40B4-BE49-F238E27FC236}">
                  <a16:creationId xmlns:a16="http://schemas.microsoft.com/office/drawing/2014/main" id="{7D7915C6-4A32-EC01-D4AD-A533F19E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92B6E62-CB18-1CF9-90F9-F63BE0E92A15}"/>
              </a:ext>
            </a:extLst>
          </p:cNvPr>
          <p:cNvGrpSpPr>
            <a:grpSpLocks noChangeAspect="1"/>
          </p:cNvGrpSpPr>
          <p:nvPr/>
        </p:nvGrpSpPr>
        <p:grpSpPr>
          <a:xfrm>
            <a:off x="7746440" y="5796197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92" name="Oval 16">
              <a:extLst>
                <a:ext uri="{FF2B5EF4-FFF2-40B4-BE49-F238E27FC236}">
                  <a16:creationId xmlns:a16="http://schemas.microsoft.com/office/drawing/2014/main" id="{46202E96-C98A-C74B-865A-AF2C839EA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93" name="Freeform 17">
              <a:extLst>
                <a:ext uri="{FF2B5EF4-FFF2-40B4-BE49-F238E27FC236}">
                  <a16:creationId xmlns:a16="http://schemas.microsoft.com/office/drawing/2014/main" id="{44E80B92-A58E-61AD-CBCE-04F843E2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6980196-B739-F908-E7C0-2FC119D59E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41719" y="5796197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95" name="Oval 16">
              <a:extLst>
                <a:ext uri="{FF2B5EF4-FFF2-40B4-BE49-F238E27FC236}">
                  <a16:creationId xmlns:a16="http://schemas.microsoft.com/office/drawing/2014/main" id="{0B1299D0-E427-72EC-8AB2-E5420E303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9AA782B4-4DAC-8E01-DDED-9083226E4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sp>
        <p:nvSpPr>
          <p:cNvPr id="8" name="ee4pFootnotes">
            <a:extLst>
              <a:ext uri="{FF2B5EF4-FFF2-40B4-BE49-F238E27FC236}">
                <a16:creationId xmlns:a16="http://schemas.microsoft.com/office/drawing/2014/main" id="{E6CA3616-4678-BF9F-9ECA-A8FC8900E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Zdroj: Výroční zprávy, případové zkušenosti BCG</a:t>
            </a:r>
            <a:endParaRPr lang="cs-CZ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B3BE0A9-1D93-00C6-B563-3E648B5A1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041719" y="4972612"/>
            <a:ext cx="175752" cy="175752"/>
            <a:chOff x="982662" y="3868738"/>
            <a:chExt cx="269875" cy="269875"/>
          </a:xfrm>
          <a:solidFill>
            <a:srgbClr val="00B050"/>
          </a:solidFill>
        </p:grpSpPr>
        <p:sp>
          <p:nvSpPr>
            <p:cNvPr id="259" name="Oval 16">
              <a:extLst>
                <a:ext uri="{FF2B5EF4-FFF2-40B4-BE49-F238E27FC236}">
                  <a16:creationId xmlns:a16="http://schemas.microsoft.com/office/drawing/2014/main" id="{93E7545A-A9A1-BD12-F567-9EE5362B4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7A965013-47A6-6091-26E8-10710D8C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solidFill>
                  <a:schemeClr val="bg1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45F31B2-AC2B-AF14-023D-B19E9A408DF7}"/>
              </a:ext>
            </a:extLst>
          </p:cNvPr>
          <p:cNvSpPr/>
          <p:nvPr/>
        </p:nvSpPr>
        <p:spPr>
          <a:xfrm>
            <a:off x="9245939" y="6170215"/>
            <a:ext cx="3359120" cy="2213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1200" dirty="0">
                <a:solidFill>
                  <a:srgbClr val="575757"/>
                </a:solidFill>
                <a:latin typeface="Montserrat" panose="00000500000000000000" pitchFamily="2" charset="-18"/>
                <a:sym typeface="Henderson BCG Sans" panose="02000503060000020004" pitchFamily="50" charset="0"/>
              </a:rPr>
              <a:t>(xx%) – podíl na ročních objemech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0835E88-CF8A-1A02-F331-D6F0BBA8EF39}"/>
              </a:ext>
            </a:extLst>
          </p:cNvPr>
          <p:cNvSpPr/>
          <p:nvPr/>
        </p:nvSpPr>
        <p:spPr>
          <a:xfrm>
            <a:off x="1483423" y="3777285"/>
            <a:ext cx="10477816" cy="2391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55BA55D-1E3B-CA66-A0A6-474C764FFD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5BA55D-1E3B-CA66-A0A6-474C764FF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0F2D64B-CCCD-90FB-3476-AF06F1B2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KFW v průběhu času redefinovala několikrát svoji roli </a:t>
            </a:r>
            <a:b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</a:br>
            <a:r>
              <a:rPr lang="cs-CZ" dirty="0"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a řeší nově vznikající výzvy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0A16A8-2460-E58B-AAED-F97AE523F4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"/>
          <a:stretch/>
        </p:blipFill>
        <p:spPr>
          <a:xfrm>
            <a:off x="8174386" y="1861293"/>
            <a:ext cx="1664680" cy="989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F35A9-569D-FACA-BFB9-C32D378023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177"/>
          <a:stretch/>
        </p:blipFill>
        <p:spPr>
          <a:xfrm>
            <a:off x="8174386" y="2904127"/>
            <a:ext cx="1664680" cy="989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47518-C094-98ED-E8B9-7ACFBE6DE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8670" y="1861293"/>
            <a:ext cx="1664680" cy="989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08D501-BE41-45F6-6C7E-AB5B9707C7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2"/>
          <a:stretch/>
        </p:blipFill>
        <p:spPr>
          <a:xfrm>
            <a:off x="9898669" y="2904128"/>
            <a:ext cx="1664680" cy="989431"/>
          </a:xfrm>
          <a:prstGeom prst="rect">
            <a:avLst/>
          </a:prstGeom>
        </p:spPr>
      </p:pic>
      <p:sp>
        <p:nvSpPr>
          <p:cNvPr id="7" name="ee4pFootnotes">
            <a:extLst>
              <a:ext uri="{FF2B5EF4-FFF2-40B4-BE49-F238E27FC236}">
                <a16:creationId xmlns:a16="http://schemas.microsoft.com/office/drawing/2014/main" id="{2B8E665B-C514-0351-C822-10E7F4C1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Zdroj: KFW, zkušenosti s případem BCG</a:t>
            </a:r>
            <a:endParaRPr lang="cs-CZ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B5B2D7-DA07-25A2-F936-0EFD488CC0E0}"/>
              </a:ext>
            </a:extLst>
          </p:cNvPr>
          <p:cNvSpPr/>
          <p:nvPr/>
        </p:nvSpPr>
        <p:spPr>
          <a:xfrm>
            <a:off x="628650" y="4932004"/>
            <a:ext cx="338896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Poválečná rekonstrukce a etablování se jako globální lídr,</a:t>
            </a:r>
            <a:r>
              <a:rPr lang="cs-CZ" sz="1600" dirty="0">
                <a:solidFill>
                  <a:srgbClr val="29BA74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 </a:t>
            </a:r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rozšíření mandátu na mezinárodní rozvojovou pomoc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80DCD2-1EF8-2A4D-522F-1A4996795EEA}"/>
              </a:ext>
            </a:extLst>
          </p:cNvPr>
          <p:cNvSpPr/>
          <p:nvPr/>
        </p:nvSpPr>
        <p:spPr>
          <a:xfrm>
            <a:off x="4401519" y="4932004"/>
            <a:ext cx="338896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Domácí podpora a podpora SME, '</a:t>
            </a:r>
            <a:r>
              <a:rPr lang="cs-CZ" sz="1600" b="1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Aufbau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 </a:t>
            </a:r>
            <a:r>
              <a:rPr lang="cs-CZ" sz="1600" b="1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Ost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' Program,</a:t>
            </a:r>
            <a:r>
              <a:rPr lang="cs-CZ" sz="1600" dirty="0">
                <a:solidFill>
                  <a:srgbClr val="29BA74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 </a:t>
            </a:r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70% </a:t>
            </a:r>
            <a:r>
              <a:rPr lang="cs-CZ" sz="1600" dirty="0" err="1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of</a:t>
            </a:r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 objemů financování alokováno do východního Německa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5D74B3-01CF-D684-2697-8F701DFF43A4}"/>
              </a:ext>
            </a:extLst>
          </p:cNvPr>
          <p:cNvSpPr/>
          <p:nvPr/>
        </p:nvSpPr>
        <p:spPr>
          <a:xfrm>
            <a:off x="8174388" y="4932004"/>
            <a:ext cx="338896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575757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Zaměření na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Klimatickou změnu a životní prostředí, digitalizaci, inovace, globalizace a sociální změnu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19523E-F31C-D1B6-8B24-A38B87FA6A6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48" y="1329995"/>
            <a:ext cx="1016000" cy="360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621212-994C-D54F-EF1B-F0E3C673528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88" t="3443" r="1743"/>
          <a:stretch/>
        </p:blipFill>
        <p:spPr>
          <a:xfrm>
            <a:off x="4419046" y="1895302"/>
            <a:ext cx="1566118" cy="95382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A7708-4625-F242-75C5-A67D786B33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5665" b="1"/>
          <a:stretch/>
        </p:blipFill>
        <p:spPr>
          <a:xfrm>
            <a:off x="6124461" y="1861293"/>
            <a:ext cx="1664680" cy="989431"/>
          </a:xfrm>
          <a:prstGeom prst="rect">
            <a:avLst/>
          </a:prstGeom>
          <a:gradFill>
            <a:gsLst>
              <a:gs pos="0">
                <a:srgbClr val="FFD69C"/>
              </a:gs>
              <a:gs pos="61500">
                <a:srgbClr val="FFF3C3"/>
              </a:gs>
              <a:gs pos="100000">
                <a:srgbClr val="FEEDBC"/>
              </a:gs>
            </a:gsLst>
            <a:lin ang="0" scaled="0"/>
          </a:gra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80AF77-DBB4-2347-33F0-8D0A15939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5965" y="1861293"/>
            <a:ext cx="911510" cy="98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6FFB2-8811-2093-967F-CB86EE47FF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" y="2904129"/>
            <a:ext cx="1711129" cy="989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9A7FA1-2A7B-C3DD-90D4-F0B69A344B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1519" y="2904129"/>
            <a:ext cx="1611734" cy="98943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C141421-AFE0-510F-217B-C4E2FFEF193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tretch/>
        </p:blipFill>
        <p:spPr>
          <a:xfrm>
            <a:off x="6125801" y="2904127"/>
            <a:ext cx="1664680" cy="989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9DC6E-85CE-F7AE-A1F8-233AE454B2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650" y="1861295"/>
            <a:ext cx="1693159" cy="98943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1ACEB50-2219-9198-6F09-427C02B580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FilmGrain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13"/>
          <a:stretch/>
        </p:blipFill>
        <p:spPr>
          <a:xfrm>
            <a:off x="2399380" y="2904127"/>
            <a:ext cx="1664680" cy="98943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AD2719E-93E0-C076-8223-A2D5B7F752B8}"/>
              </a:ext>
            </a:extLst>
          </p:cNvPr>
          <p:cNvCxnSpPr/>
          <p:nvPr/>
        </p:nvCxnSpPr>
        <p:spPr>
          <a:xfrm>
            <a:off x="1131724" y="4615757"/>
            <a:ext cx="0" cy="158375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C9FB97-6080-F4D2-68F3-9570138CBEF5}"/>
              </a:ext>
            </a:extLst>
          </p:cNvPr>
          <p:cNvCxnSpPr/>
          <p:nvPr/>
        </p:nvCxnSpPr>
        <p:spPr>
          <a:xfrm>
            <a:off x="4904592" y="4615757"/>
            <a:ext cx="0" cy="158375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E1B389-5D59-EFD5-F474-B71F90527B94}"/>
              </a:ext>
            </a:extLst>
          </p:cNvPr>
          <p:cNvCxnSpPr/>
          <p:nvPr/>
        </p:nvCxnSpPr>
        <p:spPr>
          <a:xfrm>
            <a:off x="8677463" y="4615757"/>
            <a:ext cx="0" cy="158375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9811CD-7727-5116-6C7D-2751D8AB3CB8}"/>
              </a:ext>
            </a:extLst>
          </p:cNvPr>
          <p:cNvCxnSpPr/>
          <p:nvPr/>
        </p:nvCxnSpPr>
        <p:spPr>
          <a:xfrm>
            <a:off x="628650" y="4774132"/>
            <a:ext cx="338896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5CFF2-9CFB-C8E2-2A42-B645FDE4DD50}"/>
              </a:ext>
            </a:extLst>
          </p:cNvPr>
          <p:cNvCxnSpPr/>
          <p:nvPr/>
        </p:nvCxnSpPr>
        <p:spPr>
          <a:xfrm>
            <a:off x="4401519" y="4774132"/>
            <a:ext cx="338896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B185EB-F124-9774-496A-DAFB212C9CA0}"/>
              </a:ext>
            </a:extLst>
          </p:cNvPr>
          <p:cNvCxnSpPr/>
          <p:nvPr/>
        </p:nvCxnSpPr>
        <p:spPr>
          <a:xfrm>
            <a:off x="8174388" y="4774132"/>
            <a:ext cx="3388961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015DF541-4C26-F637-C9DD-F9D920F71CFE}"/>
              </a:ext>
            </a:extLst>
          </p:cNvPr>
          <p:cNvSpPr/>
          <p:nvPr/>
        </p:nvSpPr>
        <p:spPr>
          <a:xfrm>
            <a:off x="639329" y="3995346"/>
            <a:ext cx="10924019" cy="624014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587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50800" dir="2400000" algn="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1587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DFD5CAD8-EAB2-BAED-13C3-B9F4C9668820}"/>
              </a:ext>
            </a:extLst>
          </p:cNvPr>
          <p:cNvSpPr/>
          <p:nvPr/>
        </p:nvSpPr>
        <p:spPr>
          <a:xfrm>
            <a:off x="4340797" y="4052731"/>
            <a:ext cx="7074771" cy="509243"/>
          </a:xfrm>
          <a:prstGeom prst="roundRect">
            <a:avLst>
              <a:gd name="adj" fmla="val 347383"/>
            </a:avLst>
          </a:prstGeom>
          <a:solidFill>
            <a:srgbClr val="FFFFFF"/>
          </a:solidFill>
          <a:ln w="1587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50800" dir="24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980AC114-C95B-6793-9EFA-736E404D7194}"/>
              </a:ext>
            </a:extLst>
          </p:cNvPr>
          <p:cNvSpPr/>
          <p:nvPr/>
        </p:nvSpPr>
        <p:spPr>
          <a:xfrm>
            <a:off x="715708" y="4052731"/>
            <a:ext cx="7074771" cy="509243"/>
          </a:xfrm>
          <a:prstGeom prst="roundRect">
            <a:avLst>
              <a:gd name="adj" fmla="val 347383"/>
            </a:avLst>
          </a:prstGeom>
          <a:solidFill>
            <a:srgbClr val="FFFFFF"/>
          </a:solidFill>
          <a:ln w="1587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50800" dir="24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83" name="Rounded Rectangle 8">
            <a:extLst>
              <a:ext uri="{FF2B5EF4-FFF2-40B4-BE49-F238E27FC236}">
                <a16:creationId xmlns:a16="http://schemas.microsoft.com/office/drawing/2014/main" id="{B72110A3-4F27-4C57-6A08-619508C7B8AA}"/>
              </a:ext>
            </a:extLst>
          </p:cNvPr>
          <p:cNvSpPr/>
          <p:nvPr/>
        </p:nvSpPr>
        <p:spPr>
          <a:xfrm>
            <a:off x="792089" y="4108357"/>
            <a:ext cx="3225523" cy="397994"/>
          </a:xfrm>
          <a:prstGeom prst="roundRect">
            <a:avLst>
              <a:gd name="adj" fmla="val 347383"/>
            </a:avLst>
          </a:prstGeom>
          <a:solidFill>
            <a:srgbClr val="FFFFFF"/>
          </a:solidFill>
          <a:ln w="1587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50800" dir="24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>
              <a:solidFill>
                <a:srgbClr val="FFFFFF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B6D404D-DC12-0B0D-A815-4697A573BE76}"/>
              </a:ext>
            </a:extLst>
          </p:cNvPr>
          <p:cNvSpPr/>
          <p:nvPr/>
        </p:nvSpPr>
        <p:spPr>
          <a:xfrm>
            <a:off x="1102045" y="4119001"/>
            <a:ext cx="33889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>
                <a:solidFill>
                  <a:srgbClr val="A8B21C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1950-70s</a:t>
            </a:r>
            <a:endParaRPr lang="cs-CZ" sz="2400" dirty="0">
              <a:solidFill>
                <a:srgbClr val="A8B21C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893F30-9346-2B74-5D48-59B74015AF01}"/>
              </a:ext>
            </a:extLst>
          </p:cNvPr>
          <p:cNvSpPr/>
          <p:nvPr/>
        </p:nvSpPr>
        <p:spPr>
          <a:xfrm>
            <a:off x="4344899" y="4119001"/>
            <a:ext cx="33889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>
                <a:solidFill>
                  <a:srgbClr val="A8B21C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1980-90s</a:t>
            </a:r>
            <a:endParaRPr lang="cs-CZ" sz="2400" dirty="0">
              <a:solidFill>
                <a:srgbClr val="A8B21C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201AC2-355A-C748-26A0-450CF6AE4BDB}"/>
              </a:ext>
            </a:extLst>
          </p:cNvPr>
          <p:cNvSpPr/>
          <p:nvPr/>
        </p:nvSpPr>
        <p:spPr>
          <a:xfrm>
            <a:off x="8174387" y="4119001"/>
            <a:ext cx="33889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>
                <a:solidFill>
                  <a:srgbClr val="A8B21C"/>
                </a:solidFill>
                <a:latin typeface="Montserrat" panose="00000500000000000000" pitchFamily="2" charset="-18"/>
                <a:cs typeface="Henderson BCG Sans" panose="020B0502030402020204" pitchFamily="34" charset="0"/>
                <a:sym typeface="Henderson BCG Sans" panose="02000503060000020004" pitchFamily="50" charset="0"/>
              </a:rPr>
              <a:t>2000+</a:t>
            </a:r>
            <a:endParaRPr lang="cs-CZ" sz="2400" dirty="0">
              <a:solidFill>
                <a:srgbClr val="A8B21C"/>
              </a:solidFill>
              <a:latin typeface="Montserrat" panose="00000500000000000000" pitchFamily="2" charset="-18"/>
              <a:cs typeface="Henderson BCG Sans" panose="020B0502030402020204" pitchFamily="34" charset="0"/>
              <a:sym typeface="Henderson BCG Sans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07E1530-83C1-E446-B4D3-3412C9F5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85" y="2720252"/>
            <a:ext cx="9519829" cy="3471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sz="4400" b="1" dirty="0"/>
              <a:t>DĚKUJI ZA VAŠI POZORNOST</a:t>
            </a:r>
            <a:br>
              <a:rPr lang="cs-CZ" sz="4400" b="1" dirty="0"/>
            </a:br>
            <a:br>
              <a:rPr lang="cs-CZ" sz="4400" b="1" dirty="0"/>
            </a:br>
            <a:r>
              <a:rPr lang="cs-CZ" sz="3100" b="1" dirty="0"/>
              <a:t>více informací na www.nrb.cz</a:t>
            </a:r>
            <a:br>
              <a:rPr lang="cs-CZ" sz="2200" b="1" dirty="0"/>
            </a:br>
            <a:br>
              <a:rPr 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1178973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_wbVa1.nohKnx3EVNK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EFd2hdwhhyv.rVO2zJ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y0ICRJ_uSD01HZHSjv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cWhILCkBcfPd2_VuOU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YEf6AEGJbVVmIfaG_W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nUoFxJDnggNGwV9IgCR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8PzUaL7kiQf5ZLajysv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iDuEEAcdLAt5jZS8g6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bZ6JakHIkfORD58qXu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v0d3sBVtiBSyEoIT6U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TnXqj8esRJgt1txZgs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Nl5.0EpCtpgJ2SAFdf5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NVnibzSVQWdAgEM246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CjkH7KsFdojPyZ5z8f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sLbbBAzUfmNSbA1lPW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yM1VPUu0osdA8rvpOy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h6MbRaY5MZY_7h90_B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QjPq1J2oc7_jX4rp8Km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MIckIJ.7h_5oumFzrO4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.TKHFwnkF1sncWi64_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EOjqhxC42nBNjE4c2D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xyXtgmjZwpPZQ3xQD6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CmtYpfSE5ih0OzCack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OFxyu68CtAn.gwdeUlK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Ql5U_xaIRVGLpmxnM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FFpcEq0zzkDD79h1JXY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hcLVrrDEqpU3P_2Ktc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5WzfJAUrHhYNdg9xJW1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0IcnwhPlYNtoaPprK6H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rlEbckjMaXCV28WGlN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zxa_cP5WCK19mn0mVpy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tJudzsNgUYg2V6_qfu3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O1oHmLoXwwwZYDotBum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LBHRSNuTtwwPatbTUm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woa_pSw0IxVzNet58Q0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bW2Y63aOffbtO.pW6Z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aKfZiQAxcmDwPVgBvYt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iDfurqQy4hxRP167u54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6qjI6r4jg7Zc_fD52pY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LFN5GVtju7vkXjxF1I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ENtC3eyTZTHMGoHWiE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szhrROHc0VSDFStA6C0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zcd3awNraWzLykpHtQv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xH.uH1gLP0IOSPClJ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kiqitImYq9oLVEp0Tf8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ARSPd366nl7Om3n4Gb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NBpW12fHvCUrZp70BeH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KqoLH1WophGobNn3RtV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iIeCWccTeCAv0zwNyB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UnNz7z2vYluc3.nARK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Z.8e55DOFiHFNVXsn8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8mpbSjOCQF74Z9Zwnx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wzowBYwPPynlnXTEsB.Q"/>
</p:tagLst>
</file>

<file path=ppt/theme/theme1.xml><?xml version="1.0" encoding="utf-8"?>
<a:theme xmlns:a="http://schemas.openxmlformats.org/drawingml/2006/main" name="Motiv Office">
  <a:themeElements>
    <a:clrScheme name="NRB">
      <a:dk1>
        <a:srgbClr val="000000"/>
      </a:dk1>
      <a:lt1>
        <a:srgbClr val="FFFFFF"/>
      </a:lt1>
      <a:dk2>
        <a:srgbClr val="A7A7A7"/>
      </a:dk2>
      <a:lt2>
        <a:srgbClr val="E60514"/>
      </a:lt2>
      <a:accent1>
        <a:srgbClr val="00358E"/>
      </a:accent1>
      <a:accent2>
        <a:srgbClr val="26539F"/>
      </a:accent2>
      <a:accent3>
        <a:srgbClr val="4C71B0"/>
      </a:accent3>
      <a:accent4>
        <a:srgbClr val="7390C1"/>
      </a:accent4>
      <a:accent5>
        <a:srgbClr val="99AED2"/>
      </a:accent5>
      <a:accent6>
        <a:srgbClr val="BFCCE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655</Words>
  <Application>Microsoft Office PowerPoint</Application>
  <PresentationFormat>Širokoúhlá obrazovka</PresentationFormat>
  <Paragraphs>106</Paragraphs>
  <Slides>9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Montserrat</vt:lpstr>
      <vt:lpstr>Calibri</vt:lpstr>
      <vt:lpstr>Henderson BCG Sans</vt:lpstr>
      <vt:lpstr>Symbol</vt:lpstr>
      <vt:lpstr>Motiv Office</vt:lpstr>
      <vt:lpstr>think-cell Slide</vt:lpstr>
      <vt:lpstr>                             FINANČNÍ NÁSTROJE  „SPOLEČNĚ FINANCUJEME LEPŠÍ ČESKO“  KONFERENCE „OBEC ŘÁDNÝM HOSPODÁŘEM“ Svaz měst a obcí České republiky 27. listopadu 2024, Praha </vt:lpstr>
      <vt:lpstr>Česká republika má nízké tempo růstu ekonomiky  a zaostává za zbytkem EU </vt:lpstr>
      <vt:lpstr>FINANČNÍ NÁSTROJE JSOU JEDNÍM Z NÁSTROJŮ HOSPODÁŘSKÉ POLITIKY STÁTU </vt:lpstr>
      <vt:lpstr>Prezentace aplikace PowerPoint</vt:lpstr>
      <vt:lpstr>PODÍL FINANČNÍCH NÁSTROJŮ NA CELKOVÉ ALOKACI EVROPSKÝCH FONDŮ 2014 - 2020 </vt:lpstr>
      <vt:lpstr>Přiblížení se předním mezinárodním rozvojovým bankám by v českém kontextu znamenalo 120-240 miliard Kč ročního financování a 400-500 miliard Kč aktiv</vt:lpstr>
      <vt:lpstr>Přední rozvojové banky mají obvykle rozsáhlý mandát  a nabízejí širokou škálu produktů</vt:lpstr>
      <vt:lpstr>KFW v průběhu času redefinovala několikrát svoji roli  a řeší nově vznikající výzvy</vt:lpstr>
      <vt:lpstr>                         DĚKUJI ZA VAŠI POZORNOST  více informací na www.nrb.cz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- Aktuální informace</dc:title>
  <dc:creator>Pluta Michal Ing.</dc:creator>
  <cp:lastModifiedBy>Nidetzký Tomáš Ing.</cp:lastModifiedBy>
  <cp:revision>82</cp:revision>
  <cp:lastPrinted>2024-06-20T05:14:11Z</cp:lastPrinted>
  <dcterms:created xsi:type="dcterms:W3CDTF">2022-02-08T12:27:35Z</dcterms:created>
  <dcterms:modified xsi:type="dcterms:W3CDTF">2024-11-19T07:36:26Z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0x010100F0EB0D437558F94C90ED7F89C9188F24</vt:lpwstr>
  </property>
  <property fmtid="{D5CDD505-2E9C-101B-9397-08002B2CF9AE}" pid="3" name="MSIP_Label_9cdfe1c1-b1b6-43c7-bd25-dc909155e0b9_Enabled">
    <vt:lpwstr>true</vt:lpwstr>
  </property>
  <property fmtid="{D5CDD505-2E9C-101B-9397-08002B2CF9AE}" pid="4" name="MSIP_Label_9cdfe1c1-b1b6-43c7-bd25-dc909155e0b9_SetDate">
    <vt:lpwstr>2024-06-11T14:59:32Z</vt:lpwstr>
  </property>
  <property fmtid="{D5CDD505-2E9C-101B-9397-08002B2CF9AE}" pid="5" name="MSIP_Label_9cdfe1c1-b1b6-43c7-bd25-dc909155e0b9_Method">
    <vt:lpwstr>Standard</vt:lpwstr>
  </property>
  <property fmtid="{D5CDD505-2E9C-101B-9397-08002B2CF9AE}" pid="6" name="MSIP_Label_9cdfe1c1-b1b6-43c7-bd25-dc909155e0b9_Name">
    <vt:lpwstr>Interní informace</vt:lpwstr>
  </property>
  <property fmtid="{D5CDD505-2E9C-101B-9397-08002B2CF9AE}" pid="7" name="MSIP_Label_9cdfe1c1-b1b6-43c7-bd25-dc909155e0b9_SiteId">
    <vt:lpwstr>4d1a3907-6ad7-4739-80b5-b7ed4066a30b</vt:lpwstr>
  </property>
  <property fmtid="{D5CDD505-2E9C-101B-9397-08002B2CF9AE}" pid="8" name="MSIP_Label_9cdfe1c1-b1b6-43c7-bd25-dc909155e0b9_ActionId">
    <vt:lpwstr>bcc849d7-b475-4fbe-a01a-b51f1e59d3f4</vt:lpwstr>
  </property>
  <property fmtid="{D5CDD505-2E9C-101B-9397-08002B2CF9AE}" pid="9" name="MSIP_Label_9cdfe1c1-b1b6-43c7-bd25-dc909155e0b9_ContentBits">
    <vt:lpwstr>0</vt:lpwstr>
  </property>
</Properties>
</file>