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147470438" r:id="rId5"/>
    <p:sldId id="2147470439" r:id="rId6"/>
    <p:sldId id="2147470443" r:id="rId7"/>
    <p:sldId id="2147470442" r:id="rId8"/>
    <p:sldId id="2147470459" r:id="rId9"/>
    <p:sldId id="2147470456" r:id="rId10"/>
    <p:sldId id="2147470454" r:id="rId11"/>
    <p:sldId id="214747044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44A7913-B228-432A-A25A-C576C2979824}">
          <p14:sldIdLst>
            <p14:sldId id="2147470438"/>
            <p14:sldId id="2147470439"/>
            <p14:sldId id="2147470443"/>
            <p14:sldId id="2147470442"/>
            <p14:sldId id="2147470459"/>
            <p14:sldId id="2147470456"/>
            <p14:sldId id="2147470454"/>
            <p14:sldId id="2147470444"/>
          </p14:sldIdLst>
        </p14:section>
        <p14:section name="Manuál" id="{408380FB-4F99-42DE-8F5E-011F828B4DF7}">
          <p14:sldIdLst/>
        </p14:section>
        <p14:section name="Základní" id="{365017AE-5214-4843-B5CD-47A97DA7DDBB}">
          <p14:sldIdLst/>
        </p14:section>
        <p14:section name="Rozšířené" id="{C1FF39B1-E3E0-4273-ABCA-291057EBC57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F6A740-409B-129A-29EC-2F0EFF2A64B8}" name="Merker Thomas" initials="MT" userId="S::thomas.merker@gasnet.cz::38c7526f-f087-417d-848d-ac2cbdd8bfe5" providerId="AD"/>
  <p188:author id="{0A704392-2F1A-65DC-C63B-126904F0D44B}" name="Steklý Jiří" initials="SJ" userId="Steklý Jiří" providerId="None"/>
  <p188:author id="{32B1BEC8-4634-09C0-D79E-FC673CB2F6C3}" name="Petr Koutný" initials="PK" userId="S::Petr.Koutny@gasnet.cz::50bb5b1c-6bc5-4561-8ac8-ebba052214f6" providerId="AD"/>
  <p188:author id="{184C4CEC-92E4-23D7-C351-CB251678DC90}" name="Malínská Anna" initials="MA" userId="S::Anna.Malinska@gasnet.cz::98cffa3d-82d0-4c5a-9b93-64d393c706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B450C8-D98B-4AAD-BA08-AEA2C44A993F}" v="1" dt="2025-03-31T11:35:14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36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utný Petr" userId="50bb5b1c-6bc5-4561-8ac8-ebba052214f6" providerId="ADAL" clId="{B0B450C8-D98B-4AAD-BA08-AEA2C44A993F}"/>
    <pc:docChg chg="custSel modSld">
      <pc:chgData name="Koutný Petr" userId="50bb5b1c-6bc5-4561-8ac8-ebba052214f6" providerId="ADAL" clId="{B0B450C8-D98B-4AAD-BA08-AEA2C44A993F}" dt="2025-03-31T11:37:20.481" v="95" actId="1036"/>
      <pc:docMkLst>
        <pc:docMk/>
      </pc:docMkLst>
      <pc:sldChg chg="addSp delSp modSp mod modClrScheme chgLayout">
        <pc:chgData name="Koutný Petr" userId="50bb5b1c-6bc5-4561-8ac8-ebba052214f6" providerId="ADAL" clId="{B0B450C8-D98B-4AAD-BA08-AEA2C44A993F}" dt="2025-03-31T11:37:20.481" v="95" actId="1036"/>
        <pc:sldMkLst>
          <pc:docMk/>
          <pc:sldMk cId="3492953365" sldId="2147470444"/>
        </pc:sldMkLst>
        <pc:spChg chg="del mod ord">
          <ac:chgData name="Koutný Petr" userId="50bb5b1c-6bc5-4561-8ac8-ebba052214f6" providerId="ADAL" clId="{B0B450C8-D98B-4AAD-BA08-AEA2C44A993F}" dt="2025-03-31T11:34:15.203" v="1" actId="478"/>
          <ac:spMkLst>
            <pc:docMk/>
            <pc:sldMk cId="3492953365" sldId="2147470444"/>
            <ac:spMk id="2" creationId="{230239D3-A506-07C0-AB12-6C651208B84D}"/>
          </ac:spMkLst>
        </pc:spChg>
        <pc:spChg chg="del mod ord">
          <ac:chgData name="Koutný Petr" userId="50bb5b1c-6bc5-4561-8ac8-ebba052214f6" providerId="ADAL" clId="{B0B450C8-D98B-4AAD-BA08-AEA2C44A993F}" dt="2025-03-31T11:34:19.591" v="2" actId="478"/>
          <ac:spMkLst>
            <pc:docMk/>
            <pc:sldMk cId="3492953365" sldId="2147470444"/>
            <ac:spMk id="3" creationId="{DBC7E1F5-2915-11E6-8D91-4D523DD0279C}"/>
          </ac:spMkLst>
        </pc:spChg>
        <pc:spChg chg="add mod">
          <ac:chgData name="Koutný Petr" userId="50bb5b1c-6bc5-4561-8ac8-ebba052214f6" providerId="ADAL" clId="{B0B450C8-D98B-4AAD-BA08-AEA2C44A993F}" dt="2025-03-31T11:37:20.481" v="95" actId="1036"/>
          <ac:spMkLst>
            <pc:docMk/>
            <pc:sldMk cId="3492953365" sldId="2147470444"/>
            <ac:spMk id="4" creationId="{840ECCA2-19BE-1913-D812-1BA6A1D8A0E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gasnetcz.sharepoint.com/sites/gn_teams_KrizovystabaHavarijnikomise/Sdilene%20dokumenty/Spole&#269;n&#253;%20kan&#225;l%20pro%20K&#352;%20a%20HK/01%20Povodn&#283;%202024/Report%20akcion&#225;&#345;&#367;m/03%2007_10_2024/Input/cgh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List1!$A$25:$A$32</c:f>
              <c:numCache>
                <c:formatCode>m/d/yyyy</c:formatCode>
                <c:ptCount val="8"/>
                <c:pt idx="0">
                  <c:v>45558</c:v>
                </c:pt>
                <c:pt idx="1">
                  <c:v>45565</c:v>
                </c:pt>
                <c:pt idx="2">
                  <c:v>45569</c:v>
                </c:pt>
                <c:pt idx="3">
                  <c:v>45580</c:v>
                </c:pt>
                <c:pt idx="4">
                  <c:v>45601</c:v>
                </c:pt>
                <c:pt idx="5">
                  <c:v>45617</c:v>
                </c:pt>
                <c:pt idx="6">
                  <c:v>45636</c:v>
                </c:pt>
                <c:pt idx="7">
                  <c:v>45644</c:v>
                </c:pt>
              </c:numCache>
            </c:numRef>
          </c:cat>
          <c:val>
            <c:numRef>
              <c:f>List1!$B$25:$B$32</c:f>
              <c:numCache>
                <c:formatCode>General</c:formatCode>
                <c:ptCount val="8"/>
                <c:pt idx="0">
                  <c:v>7628</c:v>
                </c:pt>
                <c:pt idx="1">
                  <c:v>4600</c:v>
                </c:pt>
                <c:pt idx="2">
                  <c:v>2570</c:v>
                </c:pt>
                <c:pt idx="3">
                  <c:v>1532</c:v>
                </c:pt>
                <c:pt idx="4">
                  <c:v>147</c:v>
                </c:pt>
                <c:pt idx="5">
                  <c:v>69</c:v>
                </c:pt>
                <c:pt idx="6">
                  <c:v>13</c:v>
                </c:pt>
                <c:pt idx="7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B1-49F8-A056-B25BA6AF1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4025392"/>
        <c:axId val="2034028272"/>
      </c:lineChart>
      <c:catAx>
        <c:axId val="20340253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34028272"/>
        <c:crosses val="autoZero"/>
        <c:auto val="0"/>
        <c:lblAlgn val="ctr"/>
        <c:lblOffset val="100"/>
        <c:noMultiLvlLbl val="0"/>
      </c:catAx>
      <c:valAx>
        <c:axId val="203402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3402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06DFB-A3D6-4751-9681-837A8ED0C17F}" type="datetimeFigureOut">
              <a:rPr lang="cs-CZ" smtClean="0"/>
              <a:t>31.03.2025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75E44-5056-4A9C-867F-F0BAE455F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26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75E44-5056-4A9C-867F-F0BAE455FF4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097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75E44-5056-4A9C-867F-F0BAE455FF4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279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75E44-5056-4A9C-867F-F0BAE455FF4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395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75E44-5056-4A9C-867F-F0BAE455FF4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2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75E44-5056-4A9C-867F-F0BAE455FF4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018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75E44-5056-4A9C-867F-F0BAE455FF4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09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gn-brandmanual.webflow.io/#1G" TargetMode="Externa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AC012F0-D39D-483B-9436-BDCF12611E05}"/>
              </a:ext>
            </a:extLst>
          </p:cNvPr>
          <p:cNvSpPr/>
          <p:nvPr userDrawn="1"/>
        </p:nvSpPr>
        <p:spPr bwMode="gray">
          <a:xfrm>
            <a:off x="40736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8C8CC80-D8D6-4362-A547-133D4A4175B2}"/>
              </a:ext>
            </a:extLst>
          </p:cNvPr>
          <p:cNvSpPr/>
          <p:nvPr userDrawn="1"/>
        </p:nvSpPr>
        <p:spPr bwMode="gray">
          <a:xfrm>
            <a:off x="839787" y="849307"/>
            <a:ext cx="10512425" cy="5243517"/>
          </a:xfrm>
          <a:prstGeom prst="rect">
            <a:avLst/>
          </a:prstGeom>
          <a:solidFill>
            <a:schemeClr val="tx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D7F873-97D3-4E06-A57D-85231CD3DA9A}"/>
              </a:ext>
            </a:extLst>
          </p:cNvPr>
          <p:cNvSpPr txBox="1"/>
          <p:nvPr userDrawn="1"/>
        </p:nvSpPr>
        <p:spPr>
          <a:xfrm>
            <a:off x="839166" y="2994011"/>
            <a:ext cx="10512428" cy="26161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8000" lvl="0" indent="-288000">
              <a:lnSpc>
                <a:spcPct val="100000"/>
              </a:lnSpc>
              <a:spcAft>
                <a:spcPts val="600"/>
              </a:spcAft>
              <a:buSzPct val="130000"/>
              <a:buFont typeface="Helvetica" pitchFamily="2" charset="0"/>
              <a:buChar char="●"/>
            </a:pPr>
            <a:r>
              <a:rPr lang="cs-CZ" sz="1400" b="0">
                <a:latin typeface="+mn-lt"/>
                <a:cs typeface="Segoe UI Light" panose="020B0502040204020203" pitchFamily="34" charset="0"/>
              </a:rPr>
              <a:t>Jednotlivé prezentace by měly působit co nejvíce </a:t>
            </a:r>
            <a:r>
              <a:rPr lang="cs-CZ" sz="1400" b="0">
                <a:latin typeface="+mj-lt"/>
                <a:cs typeface="Segoe UI Light" panose="020B0502040204020203" pitchFamily="34" charset="0"/>
              </a:rPr>
              <a:t>konzistentně</a:t>
            </a:r>
            <a:r>
              <a:rPr lang="cs-CZ" sz="1400" b="0">
                <a:latin typeface="+mn-lt"/>
                <a:cs typeface="Segoe UI Light" panose="020B0502040204020203" pitchFamily="34" charset="0"/>
              </a:rPr>
              <a:t>. Dodržujeme tedy korporátní </a:t>
            </a:r>
            <a:r>
              <a:rPr lang="cs-CZ" sz="1400" b="0">
                <a:latin typeface="+mj-lt"/>
                <a:cs typeface="Segoe UI Light" panose="020B0502040204020203" pitchFamily="34" charset="0"/>
              </a:rPr>
              <a:t>barevné schéma, písma a layouty </a:t>
            </a:r>
            <a:br>
              <a:rPr lang="cs-CZ" sz="1400" b="0">
                <a:latin typeface="+mj-lt"/>
                <a:cs typeface="Segoe UI Light" panose="020B0502040204020203" pitchFamily="34" charset="0"/>
              </a:rPr>
            </a:br>
            <a:r>
              <a:rPr lang="cs-CZ" sz="1400" b="0">
                <a:latin typeface="+mj-lt"/>
                <a:cs typeface="Segoe UI Light" panose="020B0502040204020203" pitchFamily="34" charset="0"/>
              </a:rPr>
              <a:t>nastíněné v této šabloně</a:t>
            </a:r>
            <a:r>
              <a:rPr lang="cs-CZ" sz="1400" b="0">
                <a:latin typeface="+mn-lt"/>
                <a:cs typeface="Segoe UI Light" panose="020B0502040204020203" pitchFamily="34" charset="0"/>
              </a:rPr>
              <a:t>.</a:t>
            </a:r>
          </a:p>
          <a:p>
            <a:pPr marL="288000" indent="-288000">
              <a:lnSpc>
                <a:spcPct val="100000"/>
              </a:lnSpc>
              <a:spcAft>
                <a:spcPts val="600"/>
              </a:spcAft>
              <a:buSzPct val="130000"/>
              <a:buFont typeface="Helvetica" pitchFamily="2" charset="0"/>
              <a:buChar char="●"/>
            </a:pPr>
            <a:r>
              <a:rPr lang="cs-CZ" sz="1400" b="0">
                <a:latin typeface="+mn-lt"/>
                <a:cs typeface="Segoe UI Light" panose="020B0502040204020203" pitchFamily="34" charset="0"/>
              </a:rPr>
              <a:t>Barevnost je obecně spíše </a:t>
            </a:r>
            <a:r>
              <a:rPr lang="cs-CZ" sz="1400" b="0">
                <a:latin typeface="+mj-lt"/>
                <a:cs typeface="Segoe UI Light" panose="020B0502040204020203" pitchFamily="34" charset="0"/>
              </a:rPr>
              <a:t>střídmá, ve stupních šedi</a:t>
            </a:r>
            <a:r>
              <a:rPr lang="cs-CZ" sz="1400" b="0">
                <a:latin typeface="+mn-lt"/>
                <a:cs typeface="Segoe UI Light" panose="020B0502040204020203" pitchFamily="34" charset="0"/>
              </a:rPr>
              <a:t>. Pro zvýraznění konkrétních elementů používáme </a:t>
            </a:r>
            <a:r>
              <a:rPr lang="cs-CZ" sz="1400" b="0">
                <a:latin typeface="+mj-lt"/>
                <a:cs typeface="Segoe UI Light" panose="020B0502040204020203" pitchFamily="34" charset="0"/>
              </a:rPr>
              <a:t>firemní zelenou</a:t>
            </a:r>
            <a:r>
              <a:rPr lang="cs-CZ" sz="1400" b="0">
                <a:latin typeface="+mn-lt"/>
                <a:cs typeface="Segoe UI Light" panose="020B0502040204020203" pitchFamily="34" charset="0"/>
              </a:rPr>
              <a:t>.</a:t>
            </a:r>
          </a:p>
          <a:p>
            <a:pPr marL="288000" indent="-288000">
              <a:lnSpc>
                <a:spcPct val="100000"/>
              </a:lnSpc>
              <a:spcAft>
                <a:spcPts val="600"/>
              </a:spcAft>
              <a:buSzPct val="130000"/>
              <a:buFont typeface="Helvetica" pitchFamily="2" charset="0"/>
              <a:buChar char="●"/>
            </a:pPr>
            <a:r>
              <a:rPr lang="cs-CZ" sz="1400" b="0">
                <a:latin typeface="+mn-lt"/>
                <a:cs typeface="Segoe UI Light" panose="020B0502040204020203" pitchFamily="34" charset="0"/>
              </a:rPr>
              <a:t>Slidy udržujeme </a:t>
            </a:r>
            <a:r>
              <a:rPr lang="cs-CZ" sz="1400" b="0">
                <a:latin typeface="+mj-lt"/>
                <a:cs typeface="Segoe UI Light" panose="020B0502040204020203" pitchFamily="34" charset="0"/>
              </a:rPr>
              <a:t>čisté a vzdušné</a:t>
            </a:r>
            <a:r>
              <a:rPr lang="cs-CZ" sz="1400" b="0">
                <a:latin typeface="+mn-lt"/>
                <a:cs typeface="Segoe UI Light" panose="020B0502040204020203" pitchFamily="34" charset="0"/>
              </a:rPr>
              <a:t>. Větší objemy informací rozdělíme do více slidů. Vyhýbáme se nahuštění obsahu na malý prostor.</a:t>
            </a:r>
          </a:p>
          <a:p>
            <a:pPr marL="288000" indent="-288000">
              <a:lnSpc>
                <a:spcPct val="100000"/>
              </a:lnSpc>
              <a:spcAft>
                <a:spcPts val="600"/>
              </a:spcAft>
              <a:buSzPct val="130000"/>
              <a:buFont typeface="Helvetica" pitchFamily="2" charset="0"/>
              <a:buChar char="●"/>
            </a:pPr>
            <a:r>
              <a:rPr lang="cs-CZ" sz="1400" b="0">
                <a:latin typeface="+mn-lt"/>
                <a:cs typeface="Segoe UI Light" panose="020B0502040204020203" pitchFamily="34" charset="0"/>
              </a:rPr>
              <a:t>U každého slidu dodržujeme naznačený grid. </a:t>
            </a:r>
            <a:r>
              <a:rPr lang="cs-CZ" sz="1400" b="0">
                <a:latin typeface="+mj-lt"/>
                <a:cs typeface="Segoe UI Light" panose="020B0502040204020203" pitchFamily="34" charset="0"/>
              </a:rPr>
              <a:t>Veškeré elementy </a:t>
            </a:r>
            <a:r>
              <a:rPr lang="cs-CZ" sz="1400" b="0">
                <a:latin typeface="+mn-lt"/>
                <a:cs typeface="Segoe UI Light" panose="020B0502040204020203" pitchFamily="34" charset="0"/>
              </a:rPr>
              <a:t>layoutu umisťujeme </a:t>
            </a:r>
            <a:r>
              <a:rPr lang="cs-CZ" sz="1400" b="0">
                <a:latin typeface="+mj-lt"/>
                <a:cs typeface="Segoe UI Light" panose="020B0502040204020203" pitchFamily="34" charset="0"/>
              </a:rPr>
              <a:t>po hranice zeleného pole</a:t>
            </a:r>
            <a:r>
              <a:rPr lang="cs-CZ" sz="1400" b="0">
                <a:latin typeface="+mn-lt"/>
                <a:cs typeface="Segoe UI Light" panose="020B0502040204020203" pitchFamily="34" charset="0"/>
              </a:rPr>
              <a:t>. Elementy zásadně </a:t>
            </a:r>
            <a:r>
              <a:rPr lang="cs-CZ" sz="1400" b="0">
                <a:latin typeface="+mj-lt"/>
                <a:cs typeface="Segoe UI Light" panose="020B0502040204020203" pitchFamily="34" charset="0"/>
              </a:rPr>
              <a:t>neumisťujeme za nebo na tmavě šedou hranici</a:t>
            </a:r>
            <a:r>
              <a:rPr lang="cs-CZ" sz="1400" b="0">
                <a:latin typeface="+mn-lt"/>
                <a:cs typeface="Segoe UI Light" panose="020B0502040204020203" pitchFamily="34" charset="0"/>
              </a:rPr>
              <a:t>. Nastavení: </a:t>
            </a:r>
            <a:r>
              <a:rPr lang="cs-CZ" sz="1400" b="0" i="1">
                <a:latin typeface="+mn-lt"/>
                <a:cs typeface="Segoe UI Light" panose="020B0502040204020203" pitchFamily="34" charset="0"/>
              </a:rPr>
              <a:t>Zobrazit – Vodítka – Vodítka </a:t>
            </a:r>
            <a:r>
              <a:rPr lang="cs-CZ" sz="1400" b="0">
                <a:latin typeface="+mn-lt"/>
                <a:cs typeface="Segoe UI Light" panose="020B0502040204020203" pitchFamily="34" charset="0"/>
              </a:rPr>
              <a:t>musí být aktivní.</a:t>
            </a:r>
          </a:p>
          <a:p>
            <a:pPr marL="288000" indent="-288000">
              <a:lnSpc>
                <a:spcPct val="100000"/>
              </a:lnSpc>
              <a:spcAft>
                <a:spcPts val="600"/>
              </a:spcAft>
              <a:buSzPct val="130000"/>
              <a:buFont typeface="Helvetica" pitchFamily="2" charset="0"/>
              <a:buChar char="●"/>
            </a:pPr>
            <a:r>
              <a:rPr lang="cs-CZ" sz="1400" b="0">
                <a:latin typeface="+mj-lt"/>
                <a:cs typeface="Segoe UI Light" panose="020B0502040204020203" pitchFamily="34" charset="0"/>
              </a:rPr>
              <a:t>V rámci gridu lze kombinovat obrazovou a textovou část dle potřeby.</a:t>
            </a:r>
          </a:p>
          <a:p>
            <a:pPr marL="288000" indent="-288000">
              <a:lnSpc>
                <a:spcPct val="100000"/>
              </a:lnSpc>
              <a:spcAft>
                <a:spcPts val="600"/>
              </a:spcAft>
              <a:buSzPct val="130000"/>
              <a:buFont typeface="Helvetica" pitchFamily="2" charset="0"/>
              <a:buChar char="●"/>
            </a:pPr>
            <a:r>
              <a:rPr lang="cs-CZ" sz="1400" b="0">
                <a:latin typeface="+mn-lt"/>
                <a:cs typeface="Segoe UI Light" panose="020B0502040204020203" pitchFamily="34" charset="0"/>
              </a:rPr>
              <a:t>V textových rámcích využíváme funkce </a:t>
            </a:r>
            <a:r>
              <a:rPr lang="cs-CZ" sz="1400" b="0">
                <a:latin typeface="+mj-lt"/>
                <a:cs typeface="Segoe UI Light" panose="020B0502040204020203" pitchFamily="34" charset="0"/>
              </a:rPr>
              <a:t>Snížit/Zvýšit úroveň seznamu</a:t>
            </a:r>
            <a:r>
              <a:rPr lang="cs-CZ" sz="1400" b="0">
                <a:latin typeface="+mn-lt"/>
                <a:cs typeface="Segoe UI Light" panose="020B0502040204020203" pitchFamily="34" charset="0"/>
              </a:rPr>
              <a:t>. Tyto textové rámce mají vždy maximálně 5 použitelných úrovní.</a:t>
            </a:r>
            <a:br>
              <a:rPr lang="cs-CZ" sz="1400" b="0">
                <a:latin typeface="+mn-lt"/>
                <a:cs typeface="Segoe UI Light" panose="020B0502040204020203" pitchFamily="34" charset="0"/>
              </a:rPr>
            </a:br>
            <a:r>
              <a:rPr lang="cs-CZ" sz="1400" b="0">
                <a:latin typeface="+mn-lt"/>
                <a:cs typeface="Segoe UI Light" panose="020B0502040204020203" pitchFamily="34" charset="0"/>
              </a:rPr>
              <a:t>Tlačítka najdeme v nabídce výše, přesnějí Domů &gt; Odstavec &gt;                         .</a:t>
            </a:r>
          </a:p>
          <a:p>
            <a:pPr marL="288000" indent="-288000">
              <a:lnSpc>
                <a:spcPct val="100000"/>
              </a:lnSpc>
              <a:spcAft>
                <a:spcPts val="600"/>
              </a:spcAft>
              <a:buSzPct val="130000"/>
              <a:buFont typeface="Helvetica" pitchFamily="2" charset="0"/>
              <a:buChar char="●"/>
            </a:pPr>
            <a:r>
              <a:rPr lang="cs-CZ" sz="1400" b="0">
                <a:latin typeface="+mn-lt"/>
                <a:cs typeface="Segoe UI Light" panose="020B0502040204020203" pitchFamily="34" charset="0"/>
              </a:rPr>
              <a:t>Čísla v kroužku na snímku „Osnova“ se vkládají zkratkou ALT + 10102 (až ALT + 10109).</a:t>
            </a:r>
          </a:p>
        </p:txBody>
      </p:sp>
      <p:pic>
        <p:nvPicPr>
          <p:cNvPr id="12" name="Bild // Listenebene erhöhen">
            <a:extLst>
              <a:ext uri="{FF2B5EF4-FFF2-40B4-BE49-F238E27FC236}">
                <a16:creationId xmlns:a16="http://schemas.microsoft.com/office/drawing/2014/main" id="{F3BE08D9-BE69-40B9-9770-1D157ABB6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4889" y="5108212"/>
            <a:ext cx="514350" cy="238125"/>
          </a:xfrm>
          <a:prstGeom prst="rect">
            <a:avLst/>
          </a:prstGeom>
        </p:spPr>
      </p:pic>
      <p:pic>
        <p:nvPicPr>
          <p:cNvPr id="18" name="Bild // Listenebene verringern">
            <a:extLst>
              <a:ext uri="{FF2B5EF4-FFF2-40B4-BE49-F238E27FC236}">
                <a16:creationId xmlns:a16="http://schemas.microsoft.com/office/drawing/2014/main" id="{54782333-5942-497F-B210-66A5D07196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8825" y="5108212"/>
            <a:ext cx="514350" cy="238125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FD4ED231-6D80-47D2-BBE0-85B4AA060EC0}"/>
              </a:ext>
            </a:extLst>
          </p:cNvPr>
          <p:cNvSpPr txBox="1"/>
          <p:nvPr userDrawn="1"/>
        </p:nvSpPr>
        <p:spPr>
          <a:xfrm>
            <a:off x="839788" y="1062586"/>
            <a:ext cx="6097604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/>
            <a:r>
              <a:rPr lang="cs-CZ" sz="3600" b="0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Základní manuál</a:t>
            </a:r>
            <a:br>
              <a:rPr lang="cs-CZ" sz="3600" b="0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</a:br>
            <a:r>
              <a:rPr lang="cs-CZ" sz="3600" b="0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pro tvorbu prezentací</a:t>
            </a:r>
            <a:endParaRPr lang="cs-CZ" sz="3600" b="0"/>
          </a:p>
        </p:txBody>
      </p:sp>
    </p:spTree>
    <p:extLst>
      <p:ext uri="{BB962C8B-B14F-4D97-AF65-F5344CB8AC3E}">
        <p14:creationId xmlns:p14="http://schemas.microsoft.com/office/powerpoint/2010/main" val="51360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7F4B1D6-9963-4045-9130-B1FD0DB44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2792"/>
            <a:ext cx="10512797" cy="86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Titulek H1 SemiBold 48</a:t>
            </a:r>
          </a:p>
        </p:txBody>
      </p:sp>
      <p:sp>
        <p:nvSpPr>
          <p:cNvPr id="5" name="Zástupný text 20">
            <a:extLst>
              <a:ext uri="{FF2B5EF4-FFF2-40B4-BE49-F238E27FC236}">
                <a16:creationId xmlns:a16="http://schemas.microsoft.com/office/drawing/2014/main" id="{F6C0F4D3-5EDB-419E-A8E6-1B447BF3F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1556792"/>
            <a:ext cx="10512797" cy="5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H2 SemiBold 36</a:t>
            </a:r>
          </a:p>
        </p:txBody>
      </p:sp>
      <p:sp>
        <p:nvSpPr>
          <p:cNvPr id="6" name="Zástupný text 20">
            <a:extLst>
              <a:ext uri="{FF2B5EF4-FFF2-40B4-BE49-F238E27FC236}">
                <a16:creationId xmlns:a16="http://schemas.microsoft.com/office/drawing/2014/main" id="{DCF5FD02-CEE1-40FD-B5E3-6DCFC5EBE8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416" y="2204848"/>
            <a:ext cx="10512797" cy="43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H3 SemiBold 24</a:t>
            </a: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7995F1F8-0381-4379-8459-DA94E6060E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16" y="2780904"/>
            <a:ext cx="10512797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8558B4E2-301B-4CBA-8CC6-CD11FAB2AA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416" y="5580000"/>
            <a:ext cx="10512797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u="none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Popisky grafů a komplexních materiálů Light 10</a:t>
            </a:r>
          </a:p>
        </p:txBody>
      </p: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703C8AFA-1D1D-4FEC-9D71-79A9874903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416" y="5976000"/>
            <a:ext cx="10512797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u="none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Popisky pod čarou Light 8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C6447A45-E54F-4F68-AD03-F0A734AC99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20" name="Zástupný obsah 19">
            <a:extLst>
              <a:ext uri="{FF2B5EF4-FFF2-40B4-BE49-F238E27FC236}">
                <a16:creationId xmlns:a16="http://schemas.microsoft.com/office/drawing/2014/main" id="{F9E27186-5C93-4137-BFBD-8A17A33683D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7" y="3435421"/>
            <a:ext cx="10512425" cy="1333698"/>
          </a:xfrm>
          <a:prstGeom prst="rect">
            <a:avLst/>
          </a:prstGeom>
        </p:spPr>
        <p:txBody>
          <a:bodyPr lIns="0" tIns="0" rIns="0" bIns="0" numCol="2" spcCol="72000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4597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51FB6813-A0A5-4E71-8552-B793DDBD398C}"/>
              </a:ext>
            </a:extLst>
          </p:cNvPr>
          <p:cNvSpPr/>
          <p:nvPr userDrawn="1"/>
        </p:nvSpPr>
        <p:spPr bwMode="gray">
          <a:xfrm>
            <a:off x="407988" y="404664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16062BB-C8D7-415D-9B6E-551C5202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367998"/>
            <a:ext cx="10512797" cy="18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Titulek H1 SemiBold 48</a:t>
            </a: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1B05C9D0-8A64-434C-B0AC-C71CC0D13C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16" y="836752"/>
            <a:ext cx="10512797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F48CA341-8EFF-4869-A3C3-80645C9026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12" name="Zástupný symbol pro číslo snímku 2">
            <a:extLst>
              <a:ext uri="{FF2B5EF4-FFF2-40B4-BE49-F238E27FC236}">
                <a16:creationId xmlns:a16="http://schemas.microsoft.com/office/drawing/2014/main" id="{67E51AF9-5D44-4EB7-AE0C-6D11BCD7F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FD91280-AB62-4D19-B66E-2CC6D9C35547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17" name="Zástupný obsah 19">
            <a:extLst>
              <a:ext uri="{FF2B5EF4-FFF2-40B4-BE49-F238E27FC236}">
                <a16:creationId xmlns:a16="http://schemas.microsoft.com/office/drawing/2014/main" id="{EF21B807-BBBB-48A4-85C1-F231704887F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7" y="3435422"/>
            <a:ext cx="10512425" cy="2657404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30655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5A70543-8F60-4D62-986D-707386DD74B1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16062BB-C8D7-415D-9B6E-551C5202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367998"/>
            <a:ext cx="10512797" cy="18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Titulek H1 SemiBold 48</a:t>
            </a: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1B05C9D0-8A64-434C-B0AC-C71CC0D13C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16" y="836752"/>
            <a:ext cx="10512797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F48CA341-8EFF-4869-A3C3-80645C9026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12" name="Zástupný symbol pro číslo snímku 2">
            <a:extLst>
              <a:ext uri="{FF2B5EF4-FFF2-40B4-BE49-F238E27FC236}">
                <a16:creationId xmlns:a16="http://schemas.microsoft.com/office/drawing/2014/main" id="{67E51AF9-5D44-4EB7-AE0C-6D11BCD7F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FD91280-AB62-4D19-B66E-2CC6D9C35547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9" name="Zástupný text 22">
            <a:extLst>
              <a:ext uri="{FF2B5EF4-FFF2-40B4-BE49-F238E27FC236}">
                <a16:creationId xmlns:a16="http://schemas.microsoft.com/office/drawing/2014/main" id="{C97046EF-91C9-49BD-B197-BDDACD144E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7802" y="3440643"/>
            <a:ext cx="4824782" cy="2244507"/>
          </a:xfrm>
          <a:prstGeom prst="rect">
            <a:avLst/>
          </a:prstGeom>
          <a:solidFill>
            <a:schemeClr val="tx2"/>
          </a:solidFill>
        </p:spPr>
        <p:txBody>
          <a:bodyPr lIns="360000" tIns="288000" rIns="360000" bIns="36000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"/>
              <a:defRPr sz="1800">
                <a:solidFill>
                  <a:schemeClr val="bg1"/>
                </a:solidFill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800" b="0">
                <a:solidFill>
                  <a:schemeClr val="bg1"/>
                </a:solidFill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5" name="Zástupný obsah 19">
            <a:extLst>
              <a:ext uri="{FF2B5EF4-FFF2-40B4-BE49-F238E27FC236}">
                <a16:creationId xmlns:a16="http://schemas.microsoft.com/office/drawing/2014/main" id="{5C999EB3-BD6E-41DE-ABBE-81A52273C9C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435421"/>
            <a:ext cx="4824412" cy="26574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38260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1C08143-C16B-47C0-90CC-B68F21E8A50C}"/>
              </a:ext>
            </a:extLst>
          </p:cNvPr>
          <p:cNvSpPr/>
          <p:nvPr userDrawn="1"/>
        </p:nvSpPr>
        <p:spPr bwMode="gray">
          <a:xfrm>
            <a:off x="407988" y="404664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040796A4-698E-4074-99CF-317DE00902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8" name="Zástupný symbol pro číslo snímku 2">
            <a:extLst>
              <a:ext uri="{FF2B5EF4-FFF2-40B4-BE49-F238E27FC236}">
                <a16:creationId xmlns:a16="http://schemas.microsoft.com/office/drawing/2014/main" id="{3C30EEE5-4979-4EE7-8F80-0BB042B0C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9E7085D-F6A7-474A-A550-667783C8DB31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D68238FE-6F36-48ED-83A9-49980FFE6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2696"/>
            <a:ext cx="10512797" cy="18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Titulek H1 SemiBold 48</a:t>
            </a:r>
          </a:p>
        </p:txBody>
      </p:sp>
      <p:sp>
        <p:nvSpPr>
          <p:cNvPr id="4" name="Zástupný text 20">
            <a:extLst>
              <a:ext uri="{FF2B5EF4-FFF2-40B4-BE49-F238E27FC236}">
                <a16:creationId xmlns:a16="http://schemas.microsoft.com/office/drawing/2014/main" id="{4083AEDF-B19E-4348-989C-9EC953F36A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416" y="2636912"/>
            <a:ext cx="10512797" cy="43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H3 SemiBold 24</a:t>
            </a:r>
          </a:p>
        </p:txBody>
      </p:sp>
      <p:sp>
        <p:nvSpPr>
          <p:cNvPr id="10" name="Zástupný obsah 19">
            <a:extLst>
              <a:ext uri="{FF2B5EF4-FFF2-40B4-BE49-F238E27FC236}">
                <a16:creationId xmlns:a16="http://schemas.microsoft.com/office/drawing/2014/main" id="{18E57E03-289A-487F-B38E-E39C04E23F9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7" y="3435421"/>
            <a:ext cx="10512425" cy="2657404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43903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1C08143-C16B-47C0-90CC-B68F21E8A50C}"/>
              </a:ext>
            </a:extLst>
          </p:cNvPr>
          <p:cNvSpPr/>
          <p:nvPr userDrawn="1"/>
        </p:nvSpPr>
        <p:spPr bwMode="gray">
          <a:xfrm>
            <a:off x="407988" y="404664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040796A4-698E-4074-99CF-317DE00902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8" name="Zástupný symbol pro číslo snímku 2">
            <a:extLst>
              <a:ext uri="{FF2B5EF4-FFF2-40B4-BE49-F238E27FC236}">
                <a16:creationId xmlns:a16="http://schemas.microsoft.com/office/drawing/2014/main" id="{3C30EEE5-4979-4EE7-8F80-0BB042B0C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9E7085D-F6A7-474A-A550-667783C8DB31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D68238FE-6F36-48ED-83A9-49980FFE6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2696"/>
            <a:ext cx="10512797" cy="18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Titulek H1 SemiBold 48</a:t>
            </a:r>
          </a:p>
        </p:txBody>
      </p:sp>
      <p:sp>
        <p:nvSpPr>
          <p:cNvPr id="4" name="Zástupný text 20">
            <a:extLst>
              <a:ext uri="{FF2B5EF4-FFF2-40B4-BE49-F238E27FC236}">
                <a16:creationId xmlns:a16="http://schemas.microsoft.com/office/drawing/2014/main" id="{4083AEDF-B19E-4348-989C-9EC953F36A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416" y="2636912"/>
            <a:ext cx="10512797" cy="43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H3 SemiBold 24</a:t>
            </a:r>
          </a:p>
        </p:txBody>
      </p:sp>
      <p:sp>
        <p:nvSpPr>
          <p:cNvPr id="10" name="Zástupný text 22">
            <a:extLst>
              <a:ext uri="{FF2B5EF4-FFF2-40B4-BE49-F238E27FC236}">
                <a16:creationId xmlns:a16="http://schemas.microsoft.com/office/drawing/2014/main" id="{1506A399-283F-4F8D-AA1A-49D0260A1B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7802" y="3440643"/>
            <a:ext cx="4824782" cy="2244507"/>
          </a:xfrm>
          <a:prstGeom prst="rect">
            <a:avLst/>
          </a:prstGeom>
          <a:solidFill>
            <a:schemeClr val="tx2"/>
          </a:solidFill>
        </p:spPr>
        <p:txBody>
          <a:bodyPr lIns="360000" tIns="288000" rIns="360000" bIns="36000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"/>
              <a:defRPr sz="1800">
                <a:solidFill>
                  <a:schemeClr val="bg1"/>
                </a:solidFill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800" b="0">
                <a:solidFill>
                  <a:schemeClr val="bg1"/>
                </a:solidFill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obsah 19">
            <a:extLst>
              <a:ext uri="{FF2B5EF4-FFF2-40B4-BE49-F238E27FC236}">
                <a16:creationId xmlns:a16="http://schemas.microsoft.com/office/drawing/2014/main" id="{0456CB7B-103E-462F-B9CE-F6C0E3AF20D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7" y="3435421"/>
            <a:ext cx="4824413" cy="26574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133680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BD3748A-B85A-4E25-9C4F-B801C8408BE8}"/>
              </a:ext>
            </a:extLst>
          </p:cNvPr>
          <p:cNvSpPr/>
          <p:nvPr userDrawn="1"/>
        </p:nvSpPr>
        <p:spPr bwMode="gray">
          <a:xfrm>
            <a:off x="407988" y="404664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FB79D585-16F7-4928-996B-8DEF8F193D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2C389A1A-04C6-477D-8A58-483ECD73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13B3BA4-D21D-4EC9-B535-7A8438A5CE22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7D1DC208-48D1-424B-9357-7A1E2B989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2904"/>
            <a:ext cx="10512797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Titulek H1 SemiBold 48</a:t>
            </a:r>
          </a:p>
        </p:txBody>
      </p:sp>
      <p:sp>
        <p:nvSpPr>
          <p:cNvPr id="4" name="Zástupný text 20">
            <a:extLst>
              <a:ext uri="{FF2B5EF4-FFF2-40B4-BE49-F238E27FC236}">
                <a16:creationId xmlns:a16="http://schemas.microsoft.com/office/drawing/2014/main" id="{A96159FE-F217-4291-8343-E0256C0818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416" y="3429048"/>
            <a:ext cx="4824784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H3 SemiBold 24</a:t>
            </a:r>
          </a:p>
        </p:txBody>
      </p:sp>
      <p:sp>
        <p:nvSpPr>
          <p:cNvPr id="11" name="Zástupný obsah 19">
            <a:extLst>
              <a:ext uri="{FF2B5EF4-FFF2-40B4-BE49-F238E27FC236}">
                <a16:creationId xmlns:a16="http://schemas.microsoft.com/office/drawing/2014/main" id="{B9AAC60E-4058-4192-8BA3-B8223A90A13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27428" y="3435421"/>
            <a:ext cx="4824784" cy="128240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45696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sp>
        <p:nvSpPr>
          <p:cNvPr id="6" name="Zástupný text 20">
            <a:extLst>
              <a:ext uri="{FF2B5EF4-FFF2-40B4-BE49-F238E27FC236}">
                <a16:creationId xmlns:a16="http://schemas.microsoft.com/office/drawing/2014/main" id="{DCF5FD02-CEE1-40FD-B5E3-6DCFC5EBE8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7800" y="764704"/>
            <a:ext cx="4824413" cy="115212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H2 SemiBold 36</a:t>
            </a:r>
          </a:p>
        </p:txBody>
      </p:sp>
      <p:sp>
        <p:nvSpPr>
          <p:cNvPr id="8" name="Zástupný text 22">
            <a:extLst>
              <a:ext uri="{FF2B5EF4-FFF2-40B4-BE49-F238E27FC236}">
                <a16:creationId xmlns:a16="http://schemas.microsoft.com/office/drawing/2014/main" id="{6B27746C-BC23-4A36-AF1E-C046056125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7800" y="3429000"/>
            <a:ext cx="4824413" cy="1282402"/>
          </a:xfrm>
          <a:prstGeom prst="rect">
            <a:avLst/>
          </a:prstGeom>
        </p:spPr>
        <p:txBody>
          <a:bodyPr lIns="0" tIns="0" rIns="0" bIns="0" numCol="1" spcCol="36000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"/>
              <a:defRPr sz="1400">
                <a:solidFill>
                  <a:schemeClr val="tx1"/>
                </a:solidFill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</a:defRPr>
            </a:lvl4pPr>
            <a:lvl5pPr marL="573750" indent="-28575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703C8AFA-1D1D-4FEC-9D71-79A9874903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7800" y="5998172"/>
            <a:ext cx="4824413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u="none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Popisky pod čarou Light 8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C6447A45-E54F-4F68-AD03-F0A734AC99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19" name="Zástupný obsah 19">
            <a:extLst>
              <a:ext uri="{FF2B5EF4-FFF2-40B4-BE49-F238E27FC236}">
                <a16:creationId xmlns:a16="http://schemas.microsoft.com/office/drawing/2014/main" id="{86281210-545F-4DEE-950B-74CBDC3BCB5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7" y="836613"/>
            <a:ext cx="4824413" cy="52562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Tabulka, graf nebo obrázek</a:t>
            </a: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7BB54D22-D33F-4E63-9AE3-198F02DEB6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28048" y="2168876"/>
            <a:ext cx="4824784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</p:spTree>
    <p:extLst>
      <p:ext uri="{BB962C8B-B14F-4D97-AF65-F5344CB8AC3E}">
        <p14:creationId xmlns:p14="http://schemas.microsoft.com/office/powerpoint/2010/main" val="2692589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sp>
        <p:nvSpPr>
          <p:cNvPr id="6" name="Zástupný text 20">
            <a:extLst>
              <a:ext uri="{FF2B5EF4-FFF2-40B4-BE49-F238E27FC236}">
                <a16:creationId xmlns:a16="http://schemas.microsoft.com/office/drawing/2014/main" id="{DCF5FD02-CEE1-40FD-B5E3-6DCFC5EBE8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7800" y="3429000"/>
            <a:ext cx="4824784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H3 SemiBold 24</a:t>
            </a:r>
          </a:p>
        </p:txBody>
      </p:sp>
      <p:sp>
        <p:nvSpPr>
          <p:cNvPr id="8" name="Zástupný text 22">
            <a:extLst>
              <a:ext uri="{FF2B5EF4-FFF2-40B4-BE49-F238E27FC236}">
                <a16:creationId xmlns:a16="http://schemas.microsoft.com/office/drawing/2014/main" id="{6B27746C-BC23-4A36-AF1E-C046056125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8828" y="4406318"/>
            <a:ext cx="4824413" cy="1326936"/>
          </a:xfrm>
          <a:prstGeom prst="rect">
            <a:avLst/>
          </a:prstGeom>
        </p:spPr>
        <p:txBody>
          <a:bodyPr lIns="0" tIns="0" rIns="0" bIns="0" numCol="1" spcCol="36000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"/>
              <a:defRPr sz="1400">
                <a:solidFill>
                  <a:schemeClr val="tx1"/>
                </a:solidFill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</a:defRPr>
            </a:lvl4pPr>
            <a:lvl5pPr marL="573750" indent="-28575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703C8AFA-1D1D-4FEC-9D71-79A9874903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7800" y="5998568"/>
            <a:ext cx="4824413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u="none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Popisky pod čarou Light 8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C6447A45-E54F-4F68-AD03-F0A734AC99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19" name="Zástupný obsah 19">
            <a:extLst>
              <a:ext uri="{FF2B5EF4-FFF2-40B4-BE49-F238E27FC236}">
                <a16:creationId xmlns:a16="http://schemas.microsoft.com/office/drawing/2014/main" id="{86281210-545F-4DEE-950B-74CBDC3BCB5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7" y="836613"/>
            <a:ext cx="4824413" cy="52562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Tabulka, graf nebo obrázek</a:t>
            </a:r>
          </a:p>
        </p:txBody>
      </p:sp>
    </p:spTree>
    <p:extLst>
      <p:ext uri="{BB962C8B-B14F-4D97-AF65-F5344CB8AC3E}">
        <p14:creationId xmlns:p14="http://schemas.microsoft.com/office/powerpoint/2010/main" val="1922361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sp>
        <p:nvSpPr>
          <p:cNvPr id="6" name="Zástupný text 20">
            <a:extLst>
              <a:ext uri="{FF2B5EF4-FFF2-40B4-BE49-F238E27FC236}">
                <a16:creationId xmlns:a16="http://schemas.microsoft.com/office/drawing/2014/main" id="{DCF5FD02-CEE1-40FD-B5E3-6DCFC5EBE8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27800" y="3429000"/>
            <a:ext cx="4824784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H3 SemiBold 24</a:t>
            </a:r>
          </a:p>
        </p:txBody>
      </p:sp>
      <p:sp>
        <p:nvSpPr>
          <p:cNvPr id="8" name="Zástupný text 22">
            <a:extLst>
              <a:ext uri="{FF2B5EF4-FFF2-40B4-BE49-F238E27FC236}">
                <a16:creationId xmlns:a16="http://schemas.microsoft.com/office/drawing/2014/main" id="{6B27746C-BC23-4A36-AF1E-C046056125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8828" y="4406318"/>
            <a:ext cx="4824413" cy="1326936"/>
          </a:xfrm>
          <a:prstGeom prst="rect">
            <a:avLst/>
          </a:prstGeom>
        </p:spPr>
        <p:txBody>
          <a:bodyPr lIns="0" tIns="0" rIns="0" bIns="0" numCol="1" spcCol="36000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400">
                <a:solidFill>
                  <a:schemeClr val="tx1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"/>
              <a:defRPr sz="1400">
                <a:solidFill>
                  <a:schemeClr val="tx1"/>
                </a:solidFill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</a:defRPr>
            </a:lvl4pPr>
            <a:lvl5pPr marL="573750" indent="-28575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703C8AFA-1D1D-4FEC-9D71-79A9874903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7800" y="5998568"/>
            <a:ext cx="4824413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u="none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Popisky pod čarou Light 8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C6447A45-E54F-4F68-AD03-F0A734AC99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11" name="Zástupný obsah 19">
            <a:extLst>
              <a:ext uri="{FF2B5EF4-FFF2-40B4-BE49-F238E27FC236}">
                <a16:creationId xmlns:a16="http://schemas.microsoft.com/office/drawing/2014/main" id="{8BE413E0-000D-4D4C-90A2-9870CB89CED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7" y="836613"/>
            <a:ext cx="4824413" cy="48246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Tabulka, graf nebo obrázek</a:t>
            </a:r>
          </a:p>
        </p:txBody>
      </p:sp>
      <p:sp>
        <p:nvSpPr>
          <p:cNvPr id="13" name="Zástupný text 3">
            <a:extLst>
              <a:ext uri="{FF2B5EF4-FFF2-40B4-BE49-F238E27FC236}">
                <a16:creationId xmlns:a16="http://schemas.microsoft.com/office/drawing/2014/main" id="{FF798622-4BD8-4358-90B5-ABC8F29D34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8" y="5998172"/>
            <a:ext cx="4824413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u="none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Popisky pod čarou Light 8</a:t>
            </a:r>
          </a:p>
        </p:txBody>
      </p:sp>
    </p:spTree>
    <p:extLst>
      <p:ext uri="{BB962C8B-B14F-4D97-AF65-F5344CB8AC3E}">
        <p14:creationId xmlns:p14="http://schemas.microsoft.com/office/powerpoint/2010/main" val="2470782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703C8AFA-1D1D-4FEC-9D71-79A9874903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7800" y="5998172"/>
            <a:ext cx="4824413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u="none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Popisky pod čarou Light 8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C6447A45-E54F-4F68-AD03-F0A734AC99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19" name="Zástupný obsah 19">
            <a:extLst>
              <a:ext uri="{FF2B5EF4-FFF2-40B4-BE49-F238E27FC236}">
                <a16:creationId xmlns:a16="http://schemas.microsoft.com/office/drawing/2014/main" id="{86281210-545F-4DEE-950B-74CBDC3BCB5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7" y="836613"/>
            <a:ext cx="4824413" cy="482463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Tabulka, graf nebo obrázek</a:t>
            </a:r>
          </a:p>
        </p:txBody>
      </p:sp>
      <p:sp>
        <p:nvSpPr>
          <p:cNvPr id="13" name="Zástupný obsah 19">
            <a:extLst>
              <a:ext uri="{FF2B5EF4-FFF2-40B4-BE49-F238E27FC236}">
                <a16:creationId xmlns:a16="http://schemas.microsoft.com/office/drawing/2014/main" id="{7EEB8F2B-2A89-4BC9-8E81-BB7BBDD09A3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34696" y="836613"/>
            <a:ext cx="4824413" cy="48246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Tabulka, graf nebo obrázek</a:t>
            </a:r>
          </a:p>
        </p:txBody>
      </p:sp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8B43D75E-E09F-4D43-9D38-90B647E921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8" y="5998172"/>
            <a:ext cx="4824413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u="none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Popisky pod čarou Light 8</a:t>
            </a:r>
          </a:p>
        </p:txBody>
      </p:sp>
    </p:spTree>
    <p:extLst>
      <p:ext uri="{BB962C8B-B14F-4D97-AF65-F5344CB8AC3E}">
        <p14:creationId xmlns:p14="http://schemas.microsoft.com/office/powerpoint/2010/main" val="52485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ka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FD88A975-0DD0-4B22-A309-E923D9A12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592" y="3816000"/>
            <a:ext cx="10511621" cy="17012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Vložte název prezentace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88E681C-FAAD-46B5-B6A7-DC08D85B3FD9}"/>
              </a:ext>
            </a:extLst>
          </p:cNvPr>
          <p:cNvSpPr txBox="1"/>
          <p:nvPr userDrawn="1"/>
        </p:nvSpPr>
        <p:spPr>
          <a:xfrm>
            <a:off x="839416" y="5899206"/>
            <a:ext cx="6097604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1200" b="1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 | 555 90 10 10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E2F58FBF-5A53-4389-B307-C3B025D11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04664"/>
            <a:ext cx="2386551" cy="2088232"/>
          </a:xfrm>
          <a:prstGeom prst="rect">
            <a:avLst/>
          </a:prstGeom>
        </p:spPr>
      </p:pic>
      <p:sp>
        <p:nvSpPr>
          <p:cNvPr id="10" name="Zástupný symbol pro zápatí 1">
            <a:extLst>
              <a:ext uri="{FF2B5EF4-FFF2-40B4-BE49-F238E27FC236}">
                <a16:creationId xmlns:a16="http://schemas.microsoft.com/office/drawing/2014/main" id="{09BFCFE6-FCC8-47EA-A938-4316B84D0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2144" y="720000"/>
            <a:ext cx="3960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cs-CZ">
                <a:solidFill>
                  <a:schemeClr val="bg1"/>
                </a:solidFill>
                <a:cs typeface="Segoe UI Light" panose="020B0502040204020203" pitchFamily="34" charset="0"/>
              </a:rPr>
              <a:t>Praha | 2020</a:t>
            </a:r>
          </a:p>
        </p:txBody>
      </p:sp>
      <p:sp>
        <p:nvSpPr>
          <p:cNvPr id="13" name="Zástupný text 3">
            <a:extLst>
              <a:ext uri="{FF2B5EF4-FFF2-40B4-BE49-F238E27FC236}">
                <a16:creationId xmlns:a16="http://schemas.microsoft.com/office/drawing/2014/main" id="{D917BDA2-571D-4E49-BB28-AEE2805555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592" y="3204000"/>
            <a:ext cx="10511621" cy="4680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79388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Vložte doplňkový nadpis</a:t>
            </a:r>
          </a:p>
        </p:txBody>
      </p:sp>
    </p:spTree>
    <p:extLst>
      <p:ext uri="{BB962C8B-B14F-4D97-AF65-F5344CB8AC3E}">
        <p14:creationId xmlns:p14="http://schemas.microsoft.com/office/powerpoint/2010/main" val="3085066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BD3748A-B85A-4E25-9C4F-B801C8408BE8}"/>
              </a:ext>
            </a:extLst>
          </p:cNvPr>
          <p:cNvSpPr/>
          <p:nvPr userDrawn="1"/>
        </p:nvSpPr>
        <p:spPr bwMode="gray">
          <a:xfrm>
            <a:off x="407988" y="404664"/>
            <a:ext cx="11376024" cy="6039698"/>
          </a:xfrm>
          <a:prstGeom prst="rect">
            <a:avLst/>
          </a:prstGeom>
          <a:solidFill>
            <a:schemeClr val="tx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FB79D585-16F7-4928-996B-8DEF8F193D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2C389A1A-04C6-477D-8A58-483ECD73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13B3BA4-D21D-4EC9-B535-7A8438A5CE22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4" name="Zástupný text 20">
            <a:extLst>
              <a:ext uri="{FF2B5EF4-FFF2-40B4-BE49-F238E27FC236}">
                <a16:creationId xmlns:a16="http://schemas.microsoft.com/office/drawing/2014/main" id="{A96159FE-F217-4291-8343-E0256C0818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416" y="764704"/>
            <a:ext cx="10500584" cy="936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H3 SemiBold 24</a:t>
            </a: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C47712B0-775B-4CD1-9380-61868AFF4E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16" y="1808444"/>
            <a:ext cx="4838608" cy="684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</a:t>
            </a:r>
            <a:br>
              <a:rPr lang="cs-CZ"/>
            </a:br>
            <a:r>
              <a:rPr lang="cs-CZ"/>
              <a:t>Regular 18 Underlined</a:t>
            </a:r>
          </a:p>
        </p:txBody>
      </p: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A8DBAFB5-AF1A-48E9-A51F-9E8D8B091F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26842" y="1808444"/>
            <a:ext cx="4825371" cy="684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</a:t>
            </a:r>
            <a:br>
              <a:rPr lang="cs-CZ"/>
            </a:br>
            <a:r>
              <a:rPr lang="cs-CZ"/>
              <a:t>Regular 18 Underlined</a:t>
            </a:r>
          </a:p>
        </p:txBody>
      </p:sp>
      <p:sp>
        <p:nvSpPr>
          <p:cNvPr id="14" name="Zástupný text 22">
            <a:extLst>
              <a:ext uri="{FF2B5EF4-FFF2-40B4-BE49-F238E27FC236}">
                <a16:creationId xmlns:a16="http://schemas.microsoft.com/office/drawing/2014/main" id="{0BF1CB9B-213E-4F82-8E29-283AF2AF17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7575" y="3844113"/>
            <a:ext cx="4824413" cy="2244507"/>
          </a:xfrm>
          <a:prstGeom prst="rect">
            <a:avLst/>
          </a:prstGeom>
          <a:solidFill>
            <a:schemeClr val="bg1"/>
          </a:solidFill>
        </p:spPr>
        <p:txBody>
          <a:bodyPr lIns="360000" tIns="288000" rIns="360000" bIns="36000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800">
                <a:solidFill>
                  <a:schemeClr val="tx2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"/>
              <a:defRPr sz="1800">
                <a:solidFill>
                  <a:schemeClr val="tx2"/>
                </a:solidFill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tx2"/>
                </a:solidFill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800" b="0">
                <a:solidFill>
                  <a:schemeClr val="tx2"/>
                </a:solidFill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5" name="Zástupný obsah 19">
            <a:extLst>
              <a:ext uri="{FF2B5EF4-FFF2-40B4-BE49-F238E27FC236}">
                <a16:creationId xmlns:a16="http://schemas.microsoft.com/office/drawing/2014/main" id="{9ECE7A57-33C1-444E-A0B9-6259C3C9971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27575" y="2734119"/>
            <a:ext cx="4850449" cy="128240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bg1"/>
                </a:solidFill>
                <a:latin typeface="+mn-lt"/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solidFill>
                  <a:schemeClr val="bg1"/>
                </a:solidFill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bg1"/>
                </a:solidFill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6" name="Zástupný obsah 19">
            <a:extLst>
              <a:ext uri="{FF2B5EF4-FFF2-40B4-BE49-F238E27FC236}">
                <a16:creationId xmlns:a16="http://schemas.microsoft.com/office/drawing/2014/main" id="{AB36D1A6-1A2B-4528-BEDA-2D75AD22C71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527800" y="2734119"/>
            <a:ext cx="4824413" cy="128240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bg1"/>
                </a:solidFill>
                <a:latin typeface="+mn-lt"/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solidFill>
                  <a:schemeClr val="bg1"/>
                </a:solidFill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bg1"/>
                </a:solidFill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57389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BD3748A-B85A-4E25-9C4F-B801C8408BE8}"/>
              </a:ext>
            </a:extLst>
          </p:cNvPr>
          <p:cNvSpPr/>
          <p:nvPr userDrawn="1"/>
        </p:nvSpPr>
        <p:spPr bwMode="gray">
          <a:xfrm>
            <a:off x="407988" y="404664"/>
            <a:ext cx="11376024" cy="6039698"/>
          </a:xfrm>
          <a:prstGeom prst="rect">
            <a:avLst/>
          </a:prstGeom>
          <a:solidFill>
            <a:schemeClr val="tx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FB79D585-16F7-4928-996B-8DEF8F193D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2C389A1A-04C6-477D-8A58-483ECD73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13B3BA4-D21D-4EC9-B535-7A8438A5CE22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</p:spTree>
    <p:extLst>
      <p:ext uri="{BB962C8B-B14F-4D97-AF65-F5344CB8AC3E}">
        <p14:creationId xmlns:p14="http://schemas.microsoft.com/office/powerpoint/2010/main" val="926597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BD3748A-B85A-4E25-9C4F-B801C8408BE8}"/>
              </a:ext>
            </a:extLst>
          </p:cNvPr>
          <p:cNvSpPr/>
          <p:nvPr userDrawn="1"/>
        </p:nvSpPr>
        <p:spPr bwMode="gray">
          <a:xfrm>
            <a:off x="407988" y="404812"/>
            <a:ext cx="11376024" cy="6039549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FB79D585-16F7-4928-996B-8DEF8F193D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2C389A1A-04C6-477D-8A58-483ECD73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13B3BA4-D21D-4EC9-B535-7A8438A5CE22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</p:spTree>
    <p:extLst>
      <p:ext uri="{BB962C8B-B14F-4D97-AF65-F5344CB8AC3E}">
        <p14:creationId xmlns:p14="http://schemas.microsoft.com/office/powerpoint/2010/main" val="3810863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orba tabul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>
            <a:extLst>
              <a:ext uri="{FF2B5EF4-FFF2-40B4-BE49-F238E27FC236}">
                <a16:creationId xmlns:a16="http://schemas.microsoft.com/office/drawing/2014/main" id="{24770CE1-71D9-46B2-AD7E-5BAC22703858}"/>
              </a:ext>
            </a:extLst>
          </p:cNvPr>
          <p:cNvSpPr/>
          <p:nvPr userDrawn="1"/>
        </p:nvSpPr>
        <p:spPr bwMode="gray">
          <a:xfrm>
            <a:off x="407988" y="404812"/>
            <a:ext cx="11376024" cy="6039549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FB79D585-16F7-4928-996B-8DEF8F193D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2C389A1A-04C6-477D-8A58-483ECD73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13B3BA4-D21D-4EC9-B535-7A8438A5CE22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31E4B0F-570B-4133-A53E-C8DD5C7734BA}"/>
              </a:ext>
            </a:extLst>
          </p:cNvPr>
          <p:cNvSpPr txBox="1"/>
          <p:nvPr userDrawn="1"/>
        </p:nvSpPr>
        <p:spPr>
          <a:xfrm>
            <a:off x="839788" y="764704"/>
            <a:ext cx="6097604" cy="270843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2400" b="0">
                <a:latin typeface="+mj-lt"/>
                <a:cs typeface="Segoe UI Semibold" panose="020B0502040204020203" pitchFamily="34" charset="0"/>
              </a:rPr>
              <a:t>Tvorba tabulek</a:t>
            </a:r>
          </a:p>
          <a:p>
            <a:endParaRPr lang="cs-CZ" sz="2400" b="0">
              <a:latin typeface="+mn-lt"/>
              <a:cs typeface="Segoe UI Semibold" panose="020B0502040204020203" pitchFamily="34" charset="0"/>
            </a:endParaRPr>
          </a:p>
          <a:p>
            <a:r>
              <a:rPr lang="cs-CZ" sz="1600">
                <a:latin typeface="+mn-lt"/>
                <a:cs typeface="Segoe UI Light" panose="020B0502040204020203" pitchFamily="34" charset="0"/>
              </a:rPr>
              <a:t>Při tvorbě PowerPoint tabulek dodržujeme barevnost ve škále šedé </a:t>
            </a:r>
          </a:p>
          <a:p>
            <a:r>
              <a:rPr lang="cs-CZ" sz="1600">
                <a:latin typeface="+mn-lt"/>
                <a:cs typeface="Segoe UI Light" panose="020B0502040204020203" pitchFamily="34" charset="0"/>
              </a:rPr>
              <a:t>s doplněním ve firemní zelené (viz. </a:t>
            </a:r>
            <a:r>
              <a:rPr lang="cs-CZ" sz="1600" u="sng">
                <a:solidFill>
                  <a:srgbClr val="40C400"/>
                </a:solidFill>
                <a:latin typeface="+mj-lt"/>
                <a:cs typeface="Segoe UI Ligh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Brandmanuál</a:t>
            </a:r>
            <a:r>
              <a:rPr lang="cs-CZ" sz="1600">
                <a:latin typeface="+mn-lt"/>
                <a:cs typeface="Segoe UI Light" panose="020B0502040204020203" pitchFamily="34" charset="0"/>
              </a:rPr>
              <a:t>).</a:t>
            </a:r>
          </a:p>
          <a:p>
            <a:r>
              <a:rPr lang="cs-CZ" sz="1600">
                <a:latin typeface="+mn-lt"/>
                <a:cs typeface="Segoe UI Light" panose="020B0502040204020203" pitchFamily="34" charset="0"/>
              </a:rPr>
              <a:t>Cílem je čistý a minimalistický vzhled bez nadbytečných efektů a prvků.</a:t>
            </a:r>
          </a:p>
          <a:p>
            <a:endParaRPr lang="cs-CZ" sz="1600">
              <a:latin typeface="+mn-lt"/>
              <a:cs typeface="Segoe UI Light" panose="020B0502040204020203" pitchFamily="34" charset="0"/>
            </a:endParaRPr>
          </a:p>
          <a:p>
            <a:endParaRPr lang="cs-CZ" sz="1600">
              <a:latin typeface="+mn-lt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>
                <a:latin typeface="+mn-lt"/>
                <a:cs typeface="Segoe UI Light" panose="020B0502040204020203" pitchFamily="34" charset="0"/>
              </a:rPr>
              <a:t>Firemní zelená barva:</a:t>
            </a:r>
          </a:p>
          <a:p>
            <a:r>
              <a:rPr lang="cs-CZ" sz="1600" b="0">
                <a:latin typeface="+mj-lt"/>
                <a:cs typeface="Segoe UI Light" panose="020B0502040204020203" pitchFamily="34" charset="0"/>
              </a:rPr>
              <a:t>RGB</a:t>
            </a:r>
            <a:r>
              <a:rPr lang="cs-CZ" sz="1600">
                <a:latin typeface="+mn-lt"/>
                <a:cs typeface="Segoe UI Light" panose="020B0502040204020203" pitchFamily="34" charset="0"/>
              </a:rPr>
              <a:t> 64/196/0</a:t>
            </a:r>
          </a:p>
          <a:p>
            <a:r>
              <a:rPr lang="cs-CZ" sz="1600" b="1">
                <a:latin typeface="+mj-lt"/>
                <a:cs typeface="Segoe UI Light" panose="020B0502040204020203" pitchFamily="34" charset="0"/>
              </a:rPr>
              <a:t>HEX</a:t>
            </a:r>
            <a:r>
              <a:rPr lang="cs-CZ" sz="1600">
                <a:latin typeface="+mn-lt"/>
                <a:cs typeface="Segoe UI Light" panose="020B0502040204020203" pitchFamily="34" charset="0"/>
              </a:rPr>
              <a:t> #40c400</a:t>
            </a:r>
            <a:endParaRPr lang="cs-CZ" sz="1600" b="0">
              <a:latin typeface="+mn-lt"/>
              <a:cs typeface="Segoe UI Semibold" panose="020B0502040204020203" pitchFamily="34" charset="0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D0030A25-8F4B-4C0C-B264-3AA36343BCEC}"/>
              </a:ext>
            </a:extLst>
          </p:cNvPr>
          <p:cNvSpPr/>
          <p:nvPr userDrawn="1"/>
        </p:nvSpPr>
        <p:spPr>
          <a:xfrm>
            <a:off x="839788" y="4149080"/>
            <a:ext cx="848412" cy="8484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Segoe UI Light" panose="020B0502040204020203" pitchFamily="34" charset="0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BD613C2-AED9-49A6-9E36-16028FFFABAF}"/>
              </a:ext>
            </a:extLst>
          </p:cNvPr>
          <p:cNvSpPr/>
          <p:nvPr userDrawn="1"/>
        </p:nvSpPr>
        <p:spPr>
          <a:xfrm>
            <a:off x="2207568" y="4149080"/>
            <a:ext cx="848412" cy="8484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Segoe UI Light" panose="020B0502040204020203" pitchFamily="34" charset="0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0CE39B48-4064-4B44-B1BE-368CFFA914BD}"/>
              </a:ext>
            </a:extLst>
          </p:cNvPr>
          <p:cNvSpPr/>
          <p:nvPr userDrawn="1"/>
        </p:nvSpPr>
        <p:spPr>
          <a:xfrm>
            <a:off x="3575348" y="4149080"/>
            <a:ext cx="848412" cy="8484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Segoe UI Light" panose="020B0502040204020203" pitchFamily="34" charset="0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7FC3286-1F3F-41E1-B674-99EB65071B4F}"/>
              </a:ext>
            </a:extLst>
          </p:cNvPr>
          <p:cNvSpPr/>
          <p:nvPr userDrawn="1"/>
        </p:nvSpPr>
        <p:spPr>
          <a:xfrm>
            <a:off x="4943128" y="4149080"/>
            <a:ext cx="848412" cy="8484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Segoe UI Light" panose="020B0502040204020203" pitchFamily="34" charset="0"/>
            </a:endParaRP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BD58E5C3-C953-45E0-A84E-99D3DABA3679}"/>
              </a:ext>
            </a:extLst>
          </p:cNvPr>
          <p:cNvSpPr/>
          <p:nvPr userDrawn="1"/>
        </p:nvSpPr>
        <p:spPr>
          <a:xfrm>
            <a:off x="6310908" y="4149080"/>
            <a:ext cx="848412" cy="8484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Segoe UI Light" panose="020B0502040204020203" pitchFamily="34" charset="0"/>
            </a:endParaRP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4813A4ED-A9B2-466D-80EA-9C10C253FB7A}"/>
              </a:ext>
            </a:extLst>
          </p:cNvPr>
          <p:cNvSpPr/>
          <p:nvPr userDrawn="1"/>
        </p:nvSpPr>
        <p:spPr>
          <a:xfrm>
            <a:off x="6310908" y="2599708"/>
            <a:ext cx="848412" cy="84841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26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orba grafů a diagramů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>
            <a:extLst>
              <a:ext uri="{FF2B5EF4-FFF2-40B4-BE49-F238E27FC236}">
                <a16:creationId xmlns:a16="http://schemas.microsoft.com/office/drawing/2014/main" id="{F62BA5BE-9D51-4F79-AE01-3DCA64249183}"/>
              </a:ext>
            </a:extLst>
          </p:cNvPr>
          <p:cNvSpPr/>
          <p:nvPr userDrawn="1"/>
        </p:nvSpPr>
        <p:spPr bwMode="gray">
          <a:xfrm>
            <a:off x="407988" y="404812"/>
            <a:ext cx="11376024" cy="6039549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FB79D585-16F7-4928-996B-8DEF8F193D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2C389A1A-04C6-477D-8A58-483ECD73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13B3BA4-D21D-4EC9-B535-7A8438A5CE22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31E4B0F-570B-4133-A53E-C8DD5C7734BA}"/>
              </a:ext>
            </a:extLst>
          </p:cNvPr>
          <p:cNvSpPr txBox="1"/>
          <p:nvPr userDrawn="1"/>
        </p:nvSpPr>
        <p:spPr>
          <a:xfrm>
            <a:off x="839788" y="764704"/>
            <a:ext cx="6097604" cy="29546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2400" b="0">
                <a:latin typeface="+mj-lt"/>
                <a:cs typeface="Segoe UI Semibold" panose="020B0502040204020203" pitchFamily="34" charset="0"/>
              </a:rPr>
              <a:t>Tvorba grafů a diagramů</a:t>
            </a:r>
          </a:p>
          <a:p>
            <a:endParaRPr lang="cs-CZ" sz="2400" b="0">
              <a:latin typeface="+mn-lt"/>
              <a:cs typeface="Segoe UI Semibold" panose="020B0502040204020203" pitchFamily="34" charset="0"/>
            </a:endParaRPr>
          </a:p>
          <a:p>
            <a:r>
              <a:rPr lang="cs-CZ" sz="1600">
                <a:latin typeface="+mn-lt"/>
                <a:cs typeface="Segoe UI Light" panose="020B0502040204020203" pitchFamily="34" charset="0"/>
              </a:rPr>
              <a:t>Při tvorbě PowerPoint grafů pracujeme s barvami odvozených </a:t>
            </a:r>
            <a:br>
              <a:rPr lang="cs-CZ" sz="1600">
                <a:latin typeface="+mn-lt"/>
                <a:cs typeface="Segoe UI Light" panose="020B0502040204020203" pitchFamily="34" charset="0"/>
              </a:rPr>
            </a:br>
            <a:r>
              <a:rPr lang="cs-CZ" sz="1600">
                <a:latin typeface="+mn-lt"/>
                <a:cs typeface="Segoe UI Light" panose="020B0502040204020203" pitchFamily="34" charset="0"/>
              </a:rPr>
              <a:t>od firemní zelené a stupňů šedé. Pro zvýraznění některých hodnot </a:t>
            </a:r>
            <a:br>
              <a:rPr lang="cs-CZ" sz="1600">
                <a:latin typeface="+mn-lt"/>
                <a:cs typeface="Segoe UI Light" panose="020B0502040204020203" pitchFamily="34" charset="0"/>
              </a:rPr>
            </a:br>
            <a:r>
              <a:rPr lang="cs-CZ" sz="1600">
                <a:latin typeface="+mn-lt"/>
                <a:cs typeface="Segoe UI Light" panose="020B0502040204020203" pitchFamily="34" charset="0"/>
              </a:rPr>
              <a:t>je možné použít i černobílé textury pro výplň segmentů grafu. </a:t>
            </a:r>
          </a:p>
          <a:p>
            <a:endParaRPr lang="cs-CZ" sz="1600">
              <a:latin typeface="+mn-lt"/>
              <a:cs typeface="Segoe UI Light" panose="020B0502040204020203" pitchFamily="34" charset="0"/>
            </a:endParaRPr>
          </a:p>
          <a:p>
            <a:endParaRPr lang="cs-CZ" sz="1600">
              <a:latin typeface="+mn-lt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>
                <a:latin typeface="+mn-lt"/>
                <a:cs typeface="Segoe UI Light" panose="020B0502040204020203" pitchFamily="34" charset="0"/>
              </a:rPr>
              <a:t>Firemní zelená barva:</a:t>
            </a:r>
          </a:p>
          <a:p>
            <a:r>
              <a:rPr lang="cs-CZ" sz="1600" b="0">
                <a:latin typeface="+mj-lt"/>
                <a:cs typeface="Segoe UI Light" panose="020B0502040204020203" pitchFamily="34" charset="0"/>
              </a:rPr>
              <a:t>RGB</a:t>
            </a:r>
            <a:r>
              <a:rPr lang="cs-CZ" sz="1600">
                <a:latin typeface="+mn-lt"/>
                <a:cs typeface="Segoe UI Light" panose="020B0502040204020203" pitchFamily="34" charset="0"/>
              </a:rPr>
              <a:t> 64/196/0</a:t>
            </a:r>
          </a:p>
          <a:p>
            <a:r>
              <a:rPr lang="cs-CZ" sz="1600" b="1">
                <a:latin typeface="+mj-lt"/>
                <a:cs typeface="Segoe UI Light" panose="020B0502040204020203" pitchFamily="34" charset="0"/>
              </a:rPr>
              <a:t>HEX</a:t>
            </a:r>
            <a:r>
              <a:rPr lang="cs-CZ" sz="1600">
                <a:latin typeface="+mn-lt"/>
                <a:cs typeface="Segoe UI Light" panose="020B0502040204020203" pitchFamily="34" charset="0"/>
              </a:rPr>
              <a:t> #40c400</a:t>
            </a:r>
          </a:p>
          <a:p>
            <a:endParaRPr lang="cs-CZ" sz="1600" b="0">
              <a:latin typeface="+mn-lt"/>
              <a:cs typeface="Segoe UI Semibold" panose="020B0502040204020203" pitchFamily="34" charset="0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D7E412BC-56E8-4E87-9AD4-91B726702FDC}"/>
              </a:ext>
            </a:extLst>
          </p:cNvPr>
          <p:cNvSpPr/>
          <p:nvPr userDrawn="1"/>
        </p:nvSpPr>
        <p:spPr>
          <a:xfrm>
            <a:off x="2207568" y="4149080"/>
            <a:ext cx="848412" cy="8484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Segoe UI Light" panose="020B0502040204020203" pitchFamily="34" charset="0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AA15344C-80FD-443B-A6AC-21121A7218DC}"/>
              </a:ext>
            </a:extLst>
          </p:cNvPr>
          <p:cNvSpPr/>
          <p:nvPr userDrawn="1"/>
        </p:nvSpPr>
        <p:spPr>
          <a:xfrm>
            <a:off x="3575348" y="4149080"/>
            <a:ext cx="848412" cy="8484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Segoe UI Light" panose="020B0502040204020203" pitchFamily="34" charset="0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76081FC3-6FEA-45C8-BB0B-4583733B0E88}"/>
              </a:ext>
            </a:extLst>
          </p:cNvPr>
          <p:cNvSpPr/>
          <p:nvPr userDrawn="1"/>
        </p:nvSpPr>
        <p:spPr>
          <a:xfrm>
            <a:off x="6309013" y="2580588"/>
            <a:ext cx="848412" cy="84841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Segoe UI Light" panose="020B0502040204020203" pitchFamily="34" charset="0"/>
            </a:endParaRP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7D45D231-FEAB-4F3E-88AB-2BBF2A53CD51}"/>
              </a:ext>
            </a:extLst>
          </p:cNvPr>
          <p:cNvSpPr/>
          <p:nvPr userDrawn="1"/>
        </p:nvSpPr>
        <p:spPr>
          <a:xfrm>
            <a:off x="7674898" y="2571423"/>
            <a:ext cx="848412" cy="848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Segoe UI Light" panose="020B0502040204020203" pitchFamily="34" charset="0"/>
            </a:endParaRP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A2BF9411-3A01-4CA9-B24B-C7DB3DA0563A}"/>
              </a:ext>
            </a:extLst>
          </p:cNvPr>
          <p:cNvSpPr/>
          <p:nvPr userDrawn="1"/>
        </p:nvSpPr>
        <p:spPr>
          <a:xfrm>
            <a:off x="6309013" y="4149080"/>
            <a:ext cx="848412" cy="848412"/>
          </a:xfrm>
          <a:prstGeom prst="ellipse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Segoe UI Light" panose="020B0502040204020203" pitchFamily="34" charset="0"/>
            </a:endParaRP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A025601C-53B1-4B64-95F4-4EFA402FF0AF}"/>
              </a:ext>
            </a:extLst>
          </p:cNvPr>
          <p:cNvSpPr/>
          <p:nvPr userDrawn="1"/>
        </p:nvSpPr>
        <p:spPr>
          <a:xfrm>
            <a:off x="7674898" y="4099878"/>
            <a:ext cx="848412" cy="84841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Segoe UI Light" panose="020B0502040204020203" pitchFamily="34" charset="0"/>
            </a:endParaRPr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F953838A-F0E2-4E24-B819-69DCBA0DBDC3}"/>
              </a:ext>
            </a:extLst>
          </p:cNvPr>
          <p:cNvSpPr/>
          <p:nvPr userDrawn="1"/>
        </p:nvSpPr>
        <p:spPr>
          <a:xfrm>
            <a:off x="4943128" y="4149080"/>
            <a:ext cx="848412" cy="848412"/>
          </a:xfrm>
          <a:prstGeom prst="ellipse">
            <a:avLst/>
          </a:prstGeom>
          <a:pattFill prst="dash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Segoe UI Light" panose="020B0502040204020203" pitchFamily="34" charset="0"/>
            </a:endParaRPr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480482DD-633E-447C-A790-E5A21B0689A1}"/>
              </a:ext>
            </a:extLst>
          </p:cNvPr>
          <p:cNvSpPr/>
          <p:nvPr userDrawn="1"/>
        </p:nvSpPr>
        <p:spPr>
          <a:xfrm>
            <a:off x="839788" y="4149080"/>
            <a:ext cx="848412" cy="8484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04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screen fotka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FB79D585-16F7-4928-996B-8DEF8F193D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2C389A1A-04C6-477D-8A58-483ECD73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13B3BA4-D21D-4EC9-B535-7A8438A5CE22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B70AC5EC-C60A-4F9C-91D4-C580B039A2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7988" y="404813"/>
            <a:ext cx="11376025" cy="60483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cs-CZ"/>
              <a:t>Obrázek</a:t>
            </a:r>
          </a:p>
        </p:txBody>
      </p:sp>
      <p:sp>
        <p:nvSpPr>
          <p:cNvPr id="11" name="Zástupný text 22">
            <a:extLst>
              <a:ext uri="{FF2B5EF4-FFF2-40B4-BE49-F238E27FC236}">
                <a16:creationId xmlns:a16="http://schemas.microsoft.com/office/drawing/2014/main" id="{D1F3C852-C77D-4156-8DD7-2FC7EC803D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51987" y="3940651"/>
            <a:ext cx="5688013" cy="2152174"/>
          </a:xfrm>
          <a:prstGeom prst="rect">
            <a:avLst/>
          </a:prstGeom>
          <a:solidFill>
            <a:schemeClr val="bg1"/>
          </a:solidFill>
        </p:spPr>
        <p:txBody>
          <a:bodyPr lIns="360000" tIns="288000" rIns="360000" bIns="360000" numCol="1" spcCol="360000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8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3pPr>
            <a:lvl4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</a:defRPr>
            </a:lvl4pPr>
            <a:lvl5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47101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screen fotka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FB79D585-16F7-4928-996B-8DEF8F193D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2C389A1A-04C6-477D-8A58-483ECD73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13B3BA4-D21D-4EC9-B535-7A8438A5CE22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B70AC5EC-C60A-4F9C-91D4-C580B039A2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7988" y="404813"/>
            <a:ext cx="11376025" cy="60483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cs-CZ"/>
              <a:t>Obrázek</a:t>
            </a:r>
          </a:p>
        </p:txBody>
      </p:sp>
      <p:sp>
        <p:nvSpPr>
          <p:cNvPr id="7" name="Zástupný text 22">
            <a:extLst>
              <a:ext uri="{FF2B5EF4-FFF2-40B4-BE49-F238E27FC236}">
                <a16:creationId xmlns:a16="http://schemas.microsoft.com/office/drawing/2014/main" id="{4BC4EE89-5124-4552-9A19-DDEF804B46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7800" y="3755985"/>
            <a:ext cx="4824413" cy="2336840"/>
          </a:xfrm>
          <a:prstGeom prst="rect">
            <a:avLst/>
          </a:prstGeom>
          <a:solidFill>
            <a:schemeClr val="bg1"/>
          </a:solidFill>
        </p:spPr>
        <p:txBody>
          <a:bodyPr lIns="360000" tIns="288000" rIns="360000" bIns="360000" numCol="1" spcCol="360000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8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3pPr>
            <a:lvl4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</a:defRPr>
            </a:lvl4pPr>
            <a:lvl5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98144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screen fotka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FB79D585-16F7-4928-996B-8DEF8F193D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2C389A1A-04C6-477D-8A58-483ECD73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13B3BA4-D21D-4EC9-B535-7A8438A5CE22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B70AC5EC-C60A-4F9C-91D4-C580B039A2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7988" y="404813"/>
            <a:ext cx="11376025" cy="60483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cs-CZ"/>
              <a:t>Obrázek</a:t>
            </a:r>
          </a:p>
        </p:txBody>
      </p:sp>
      <p:sp>
        <p:nvSpPr>
          <p:cNvPr id="7" name="Zástupný text 22">
            <a:extLst>
              <a:ext uri="{FF2B5EF4-FFF2-40B4-BE49-F238E27FC236}">
                <a16:creationId xmlns:a16="http://schemas.microsoft.com/office/drawing/2014/main" id="{0D624964-2A7E-4AF8-ABB0-A1776C9966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3738865"/>
            <a:ext cx="4824413" cy="2336840"/>
          </a:xfrm>
          <a:prstGeom prst="rect">
            <a:avLst/>
          </a:prstGeom>
          <a:solidFill>
            <a:schemeClr val="bg1"/>
          </a:solidFill>
        </p:spPr>
        <p:txBody>
          <a:bodyPr lIns="360000" tIns="288000" rIns="360000" bIns="360000" numCol="1" spcCol="360000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360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8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>
                <a:solidFill>
                  <a:schemeClr val="tx1"/>
                </a:solidFill>
              </a:defRPr>
            </a:lvl3pPr>
            <a:lvl4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</a:defRPr>
            </a:lvl4pPr>
            <a:lvl5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96213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screen fotka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FB79D585-16F7-4928-996B-8DEF8F193D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2C389A1A-04C6-477D-8A58-483ECD73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13B3BA4-D21D-4EC9-B535-7A8438A5CE22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B70AC5EC-C60A-4F9C-91D4-C580B039A2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7988" y="414142"/>
            <a:ext cx="11376025" cy="60483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cs-CZ"/>
              <a:t>Obrázek</a:t>
            </a:r>
          </a:p>
        </p:txBody>
      </p:sp>
      <p:sp>
        <p:nvSpPr>
          <p:cNvPr id="7" name="Zástupný text 22">
            <a:extLst>
              <a:ext uri="{FF2B5EF4-FFF2-40B4-BE49-F238E27FC236}">
                <a16:creationId xmlns:a16="http://schemas.microsoft.com/office/drawing/2014/main" id="{C0469D13-74C8-4114-87AC-FBD18EC094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4200" y="3755985"/>
            <a:ext cx="5688013" cy="2336840"/>
          </a:xfrm>
          <a:prstGeom prst="rect">
            <a:avLst/>
          </a:prstGeom>
          <a:solidFill>
            <a:schemeClr val="tx2"/>
          </a:solidFill>
        </p:spPr>
        <p:txBody>
          <a:bodyPr lIns="360000" tIns="288000" rIns="360000" bIns="360000" numCol="1" spcCol="360000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800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>
                <a:solidFill>
                  <a:schemeClr val="bg1"/>
                </a:solidFill>
              </a:defRPr>
            </a:lvl3pPr>
            <a:lvl4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bg1"/>
                </a:solidFill>
              </a:defRPr>
            </a:lvl4pPr>
            <a:lvl5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92283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ní osoba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C6447A45-E54F-4F68-AD03-F0A734AC99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19" name="Zástupný obsah 19">
            <a:extLst>
              <a:ext uri="{FF2B5EF4-FFF2-40B4-BE49-F238E27FC236}">
                <a16:creationId xmlns:a16="http://schemas.microsoft.com/office/drawing/2014/main" id="{86281210-545F-4DEE-950B-74CBDC3BCB5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7" y="836613"/>
            <a:ext cx="4824413" cy="52562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Fotografie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2768622-3506-4494-93DC-BCD997222D52}"/>
              </a:ext>
            </a:extLst>
          </p:cNvPr>
          <p:cNvSpPr txBox="1"/>
          <p:nvPr userDrawn="1"/>
        </p:nvSpPr>
        <p:spPr>
          <a:xfrm>
            <a:off x="6528171" y="1890265"/>
            <a:ext cx="4824413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/>
            <a:r>
              <a:rPr lang="cs-CZ" sz="4800">
                <a:solidFill>
                  <a:schemeClr val="tx1"/>
                </a:solidFill>
                <a:latin typeface="+mj-lt"/>
              </a:rPr>
              <a:t>Kontaktní</a:t>
            </a:r>
            <a:br>
              <a:rPr lang="cs-CZ" sz="4800">
                <a:solidFill>
                  <a:schemeClr val="tx1"/>
                </a:solidFill>
                <a:latin typeface="+mj-lt"/>
              </a:rPr>
            </a:br>
            <a:r>
              <a:rPr lang="cs-CZ" sz="4800">
                <a:solidFill>
                  <a:schemeClr val="tx1"/>
                </a:solidFill>
                <a:latin typeface="+mj-lt"/>
              </a:rPr>
              <a:t>osoba</a:t>
            </a:r>
          </a:p>
        </p:txBody>
      </p:sp>
      <p:sp>
        <p:nvSpPr>
          <p:cNvPr id="15" name="Zástupný text 22">
            <a:extLst>
              <a:ext uri="{FF2B5EF4-FFF2-40B4-BE49-F238E27FC236}">
                <a16:creationId xmlns:a16="http://schemas.microsoft.com/office/drawing/2014/main" id="{96BA9920-079B-4EA7-9D17-F3134E383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8170" y="4044572"/>
            <a:ext cx="4824413" cy="1607819"/>
          </a:xfrm>
          <a:prstGeom prst="rect">
            <a:avLst/>
          </a:prstGeom>
          <a:noFill/>
        </p:spPr>
        <p:txBody>
          <a:bodyPr lIns="0" tIns="0" rIns="0" bIns="0" numCol="1" spcCol="36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None/>
              <a:defRPr sz="18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400" u="none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400">
                <a:solidFill>
                  <a:schemeClr val="tx1"/>
                </a:solidFill>
              </a:defRPr>
            </a:lvl3pPr>
            <a:lvl4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</a:defRPr>
            </a:lvl4pPr>
            <a:lvl5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Jméno a příjmení</a:t>
            </a:r>
          </a:p>
          <a:p>
            <a:pPr lvl="1"/>
            <a:r>
              <a:rPr lang="cs-CZ"/>
              <a:t>Funkce</a:t>
            </a:r>
          </a:p>
          <a:p>
            <a:pPr lvl="1"/>
            <a:r>
              <a:rPr lang="cs-CZ"/>
              <a:t>Telefon</a:t>
            </a:r>
          </a:p>
          <a:p>
            <a:pPr lvl="1"/>
            <a:r>
              <a:rPr lang="cs-CZ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95871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ka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E7CEED6A-67CE-4F3E-B513-33045FA31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3816000"/>
            <a:ext cx="10512797" cy="17012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Vložte název prezentace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F37A77A-52E8-4BD6-8076-C20B52BB5469}"/>
              </a:ext>
            </a:extLst>
          </p:cNvPr>
          <p:cNvSpPr txBox="1"/>
          <p:nvPr userDrawn="1"/>
        </p:nvSpPr>
        <p:spPr>
          <a:xfrm>
            <a:off x="839416" y="5899206"/>
            <a:ext cx="6097604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1200" b="1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 | 555 90 10 10</a:t>
            </a:r>
          </a:p>
        </p:txBody>
      </p:sp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C19FD18-120D-4852-A23D-E108500AC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2144" y="720000"/>
            <a:ext cx="3960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cs-CZ">
                <a:cs typeface="Segoe UI Light" panose="020B0502040204020203" pitchFamily="34" charset="0"/>
              </a:rPr>
              <a:t>Praha | 2020</a:t>
            </a:r>
          </a:p>
        </p:txBody>
      </p:sp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6395CBE9-D34B-4EDA-A981-E8EF27D934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592" y="3204000"/>
            <a:ext cx="10511552" cy="4680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Vložte doplňkový nadpis</a:t>
            </a:r>
          </a:p>
        </p:txBody>
      </p:sp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9846DBCA-5240-49FF-92A5-DA907330B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04664"/>
            <a:ext cx="2396490" cy="20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55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ní osoba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C6447A45-E54F-4F68-AD03-F0A734AC99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2768622-3506-4494-93DC-BCD997222D52}"/>
              </a:ext>
            </a:extLst>
          </p:cNvPr>
          <p:cNvSpPr txBox="1"/>
          <p:nvPr userDrawn="1"/>
        </p:nvSpPr>
        <p:spPr>
          <a:xfrm>
            <a:off x="839788" y="3305908"/>
            <a:ext cx="4824413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/>
            <a:r>
              <a:rPr lang="cs-CZ" sz="4800">
                <a:solidFill>
                  <a:schemeClr val="tx1"/>
                </a:solidFill>
                <a:latin typeface="+mj-lt"/>
              </a:rPr>
              <a:t>Kontaktní</a:t>
            </a:r>
            <a:br>
              <a:rPr lang="cs-CZ" sz="4800">
                <a:solidFill>
                  <a:schemeClr val="tx1"/>
                </a:solidFill>
                <a:latin typeface="+mj-lt"/>
              </a:rPr>
            </a:br>
            <a:r>
              <a:rPr lang="cs-CZ" sz="4800">
                <a:solidFill>
                  <a:schemeClr val="tx1"/>
                </a:solidFill>
                <a:latin typeface="+mj-lt"/>
              </a:rPr>
              <a:t>osoba</a:t>
            </a:r>
          </a:p>
        </p:txBody>
      </p:sp>
      <p:sp>
        <p:nvSpPr>
          <p:cNvPr id="15" name="Zástupný text 22">
            <a:extLst>
              <a:ext uri="{FF2B5EF4-FFF2-40B4-BE49-F238E27FC236}">
                <a16:creationId xmlns:a16="http://schemas.microsoft.com/office/drawing/2014/main" id="{96BA9920-079B-4EA7-9D17-F3134E383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7801" y="3430961"/>
            <a:ext cx="4824413" cy="1607819"/>
          </a:xfrm>
          <a:prstGeom prst="rect">
            <a:avLst/>
          </a:prstGeom>
          <a:noFill/>
        </p:spPr>
        <p:txBody>
          <a:bodyPr lIns="0" tIns="0" rIns="0" bIns="0" numCol="1" spcCol="36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None/>
              <a:defRPr sz="18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400" u="none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400">
                <a:solidFill>
                  <a:schemeClr val="tx1"/>
                </a:solidFill>
              </a:defRPr>
            </a:lvl3pPr>
            <a:lvl4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solidFill>
                  <a:schemeClr val="tx1"/>
                </a:solidFill>
              </a:defRPr>
            </a:lvl4pPr>
            <a:lvl5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Jméno a příjmení</a:t>
            </a:r>
          </a:p>
          <a:p>
            <a:pPr lvl="1"/>
            <a:r>
              <a:rPr lang="cs-CZ"/>
              <a:t>Funkce</a:t>
            </a:r>
          </a:p>
          <a:p>
            <a:pPr lvl="1"/>
            <a:r>
              <a:rPr lang="cs-CZ"/>
              <a:t>Telefon</a:t>
            </a:r>
          </a:p>
          <a:p>
            <a:pPr lvl="1"/>
            <a:r>
              <a:rPr lang="cs-CZ"/>
              <a:t>Email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32D30329-6A79-4683-A706-1668D668AF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368" y="404664"/>
            <a:ext cx="2396490" cy="209692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F7CA100-52B1-45B3-8F8E-69349D65F68A}"/>
              </a:ext>
            </a:extLst>
          </p:cNvPr>
          <p:cNvSpPr txBox="1"/>
          <p:nvPr userDrawn="1"/>
        </p:nvSpPr>
        <p:spPr>
          <a:xfrm>
            <a:off x="839416" y="5899206"/>
            <a:ext cx="6097604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1200" b="1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 | 555 90 10 10</a:t>
            </a:r>
          </a:p>
        </p:txBody>
      </p:sp>
    </p:spTree>
    <p:extLst>
      <p:ext uri="{BB962C8B-B14F-4D97-AF65-F5344CB8AC3E}">
        <p14:creationId xmlns:p14="http://schemas.microsoft.com/office/powerpoint/2010/main" val="2657198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FD88A975-0DD0-4B22-A309-E923D9A12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592" y="3816000"/>
            <a:ext cx="10511621" cy="17012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Děkujeme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88E681C-FAAD-46B5-B6A7-DC08D85B3FD9}"/>
              </a:ext>
            </a:extLst>
          </p:cNvPr>
          <p:cNvSpPr txBox="1"/>
          <p:nvPr userDrawn="1"/>
        </p:nvSpPr>
        <p:spPr>
          <a:xfrm>
            <a:off x="839416" y="5899206"/>
            <a:ext cx="6097604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1200" b="1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 | 555 90 10 10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E2F58FBF-5A53-4389-B307-C3B025D11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04664"/>
            <a:ext cx="2386551" cy="2088232"/>
          </a:xfrm>
          <a:prstGeom prst="rect">
            <a:avLst/>
          </a:prstGeom>
        </p:spPr>
      </p:pic>
      <p:sp>
        <p:nvSpPr>
          <p:cNvPr id="13" name="Zástupný text 3">
            <a:extLst>
              <a:ext uri="{FF2B5EF4-FFF2-40B4-BE49-F238E27FC236}">
                <a16:creationId xmlns:a16="http://schemas.microsoft.com/office/drawing/2014/main" id="{D917BDA2-571D-4E49-BB28-AEE2805555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592" y="3204000"/>
            <a:ext cx="10511621" cy="4680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Vložte doplňkový nadpis</a:t>
            </a:r>
          </a:p>
        </p:txBody>
      </p:sp>
    </p:spTree>
    <p:extLst>
      <p:ext uri="{BB962C8B-B14F-4D97-AF65-F5344CB8AC3E}">
        <p14:creationId xmlns:p14="http://schemas.microsoft.com/office/powerpoint/2010/main" val="1184346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E7CEED6A-67CE-4F3E-B513-33045FA31B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3816000"/>
            <a:ext cx="10512797" cy="17012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5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Děkujeme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F37A77A-52E8-4BD6-8076-C20B52BB5469}"/>
              </a:ext>
            </a:extLst>
          </p:cNvPr>
          <p:cNvSpPr txBox="1"/>
          <p:nvPr userDrawn="1"/>
        </p:nvSpPr>
        <p:spPr>
          <a:xfrm>
            <a:off x="839416" y="5899206"/>
            <a:ext cx="6097604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1200" b="1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 | 555 90 10 10</a:t>
            </a:r>
          </a:p>
        </p:txBody>
      </p:sp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6395CBE9-D34B-4EDA-A981-E8EF27D934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592" y="3204000"/>
            <a:ext cx="10511552" cy="4680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Vložte doplňkový nadpis</a:t>
            </a:r>
          </a:p>
        </p:txBody>
      </p:sp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9846DBCA-5240-49FF-92A5-DA907330B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04664"/>
            <a:ext cx="2396490" cy="20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26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í logo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939B32D8-720A-4A8F-883D-067A79AE7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800" y="28575"/>
            <a:ext cx="77724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93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í logo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6241525A-5D40-45D8-A667-CC5A584A26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800" y="28575"/>
            <a:ext cx="77724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88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E42D3-8B52-444E-96AA-241B38A8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816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é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BD3748A-B85A-4E25-9C4F-B801C8408BE8}"/>
              </a:ext>
            </a:extLst>
          </p:cNvPr>
          <p:cNvSpPr/>
          <p:nvPr userDrawn="1"/>
        </p:nvSpPr>
        <p:spPr bwMode="gray">
          <a:xfrm>
            <a:off x="407988" y="404812"/>
            <a:ext cx="11376024" cy="6039549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2C389A1A-04C6-477D-8A58-483ECD73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13B3BA4-D21D-4EC9-B535-7A8438A5CE22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3A2C2A8-EB10-4496-981A-106876CD2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85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ozložení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5A70543-8F60-4D62-986D-707386DD74B1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16062BB-C8D7-415D-9B6E-551C5202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367998"/>
            <a:ext cx="10512797" cy="18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Titulek SemiBold 48</a:t>
            </a:r>
            <a:br>
              <a:rPr lang="cs-CZ"/>
            </a:br>
            <a:r>
              <a:rPr lang="cs-CZ"/>
              <a:t>Může být dlouhý</a:t>
            </a: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1B05C9D0-8A64-434C-B0AC-C71CC0D13C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16" y="836752"/>
            <a:ext cx="10512797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sp>
        <p:nvSpPr>
          <p:cNvPr id="12" name="Zástupný symbol pro číslo snímku 2">
            <a:extLst>
              <a:ext uri="{FF2B5EF4-FFF2-40B4-BE49-F238E27FC236}">
                <a16:creationId xmlns:a16="http://schemas.microsoft.com/office/drawing/2014/main" id="{67E51AF9-5D44-4EB7-AE0C-6D11BCD7F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FD91280-AB62-4D19-B66E-2CC6D9C35547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9" name="Zástupný text 22">
            <a:extLst>
              <a:ext uri="{FF2B5EF4-FFF2-40B4-BE49-F238E27FC236}">
                <a16:creationId xmlns:a16="http://schemas.microsoft.com/office/drawing/2014/main" id="{C97046EF-91C9-49BD-B197-BDDACD144E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7802" y="3440643"/>
            <a:ext cx="4824782" cy="1208326"/>
          </a:xfrm>
          <a:prstGeom prst="rect">
            <a:avLst/>
          </a:prstGeom>
          <a:solidFill>
            <a:schemeClr val="tx2"/>
          </a:solidFill>
        </p:spPr>
        <p:txBody>
          <a:bodyPr lIns="360000" tIns="288000" rIns="360000" bIns="36000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"/>
              <a:defRPr sz="1800">
                <a:solidFill>
                  <a:schemeClr val="bg1"/>
                </a:solidFill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800" b="0">
                <a:solidFill>
                  <a:schemeClr val="bg1"/>
                </a:solidFill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Tento rámeček má variabilní velikost </a:t>
            </a:r>
            <a:br>
              <a:rPr lang="cs-CZ"/>
            </a:br>
            <a:r>
              <a:rPr lang="cs-CZ"/>
              <a:t>a slouží ke zvýraznění informace v textu.</a:t>
            </a:r>
          </a:p>
        </p:txBody>
      </p:sp>
      <p:sp>
        <p:nvSpPr>
          <p:cNvPr id="15" name="Zástupný obsah 19">
            <a:extLst>
              <a:ext uri="{FF2B5EF4-FFF2-40B4-BE49-F238E27FC236}">
                <a16:creationId xmlns:a16="http://schemas.microsoft.com/office/drawing/2014/main" id="{5C999EB3-BD6E-41DE-ABBE-81A52273C9C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8" y="3435421"/>
            <a:ext cx="4824412" cy="26574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8EF0CDE-D85A-439D-9CAD-8E2AF3A42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368" y="6551539"/>
            <a:ext cx="216000" cy="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638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ozložení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B93E936-06F7-4ACF-BA3B-1B908FB0ED86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sp>
        <p:nvSpPr>
          <p:cNvPr id="5" name="Zástupný text 20">
            <a:extLst>
              <a:ext uri="{FF2B5EF4-FFF2-40B4-BE49-F238E27FC236}">
                <a16:creationId xmlns:a16="http://schemas.microsoft.com/office/drawing/2014/main" id="{F6C0F4D3-5EDB-419E-A8E6-1B447BF3F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764768"/>
            <a:ext cx="10512797" cy="5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SemiBold 36</a:t>
            </a: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7995F1F8-0381-4379-8459-DA94E6060E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897" y="1692046"/>
            <a:ext cx="4820303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C6447A45-E54F-4F68-AD03-F0A734AC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B9E3D326-5370-4A92-A89B-E96221EB4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>
              <a:latin typeface="+mj-lt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F8C060C-46B7-4BF0-BF70-A2A8046939A1}"/>
              </a:ext>
            </a:extLst>
          </p:cNvPr>
          <p:cNvSpPr txBox="1"/>
          <p:nvPr userDrawn="1"/>
        </p:nvSpPr>
        <p:spPr>
          <a:xfrm>
            <a:off x="9864000" y="6593500"/>
            <a:ext cx="1129052" cy="138499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tx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20" name="Zástupný obsah 19">
            <a:extLst>
              <a:ext uri="{FF2B5EF4-FFF2-40B4-BE49-F238E27FC236}">
                <a16:creationId xmlns:a16="http://schemas.microsoft.com/office/drawing/2014/main" id="{F9E27186-5C93-4137-BFBD-8A17A33683D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9" y="2264860"/>
            <a:ext cx="4824412" cy="3827965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3" name="Zástupný text 3">
            <a:extLst>
              <a:ext uri="{FF2B5EF4-FFF2-40B4-BE49-F238E27FC236}">
                <a16:creationId xmlns:a16="http://schemas.microsoft.com/office/drawing/2014/main" id="{D0CF5293-90F7-4AA4-944F-0EF59A744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1910" y="1692046"/>
            <a:ext cx="4820303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sp>
        <p:nvSpPr>
          <p:cNvPr id="15" name="Zástupný obsah 19">
            <a:extLst>
              <a:ext uri="{FF2B5EF4-FFF2-40B4-BE49-F238E27FC236}">
                <a16:creationId xmlns:a16="http://schemas.microsoft.com/office/drawing/2014/main" id="{C7C23A5C-AFE2-44B8-8B73-DAB454A07EE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529855" y="4856677"/>
            <a:ext cx="4824412" cy="1236148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Zástupný obsah 19">
            <a:extLst>
              <a:ext uri="{FF2B5EF4-FFF2-40B4-BE49-F238E27FC236}">
                <a16:creationId xmlns:a16="http://schemas.microsoft.com/office/drawing/2014/main" id="{450B85BF-41CC-4F60-86B9-23AE19AE682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24792" y="2264860"/>
            <a:ext cx="4824412" cy="2388276"/>
          </a:xfrm>
          <a:prstGeom prst="rect">
            <a:avLst/>
          </a:prstGeom>
        </p:spPr>
        <p:txBody>
          <a:bodyPr lIns="0" tIns="0" rIns="0" bIns="0" numCol="1" spcCol="72000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400" b="0"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2pPr>
            <a:lvl3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b="0">
                <a:latin typeface="+mn-lt"/>
              </a:defRPr>
            </a:lvl5pPr>
          </a:lstStyle>
          <a:p>
            <a:pPr lvl="0"/>
            <a:r>
              <a:rPr lang="cs-CZ"/>
              <a:t>Obrázek nebo graf</a:t>
            </a:r>
          </a:p>
        </p:txBody>
      </p:sp>
    </p:spTree>
    <p:extLst>
      <p:ext uri="{BB962C8B-B14F-4D97-AF65-F5344CB8AC3E}">
        <p14:creationId xmlns:p14="http://schemas.microsoft.com/office/powerpoint/2010/main" val="142991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FDE3A5C-9B86-49C5-A46D-1DF1A1AE325E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96EBFAC-CAED-4598-863A-8919FF007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592" y="1368000"/>
            <a:ext cx="10584000" cy="177296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Osnova</a:t>
            </a:r>
            <a:br>
              <a:rPr lang="cs-CZ"/>
            </a:br>
            <a:r>
              <a:rPr lang="cs-CZ"/>
              <a:t>prezentace</a:t>
            </a:r>
          </a:p>
        </p:txBody>
      </p:sp>
      <p:sp>
        <p:nvSpPr>
          <p:cNvPr id="6" name="Zástupný text 3">
            <a:extLst>
              <a:ext uri="{FF2B5EF4-FFF2-40B4-BE49-F238E27FC236}">
                <a16:creationId xmlns:a16="http://schemas.microsoft.com/office/drawing/2014/main" id="{8AC5C527-0CFA-4DCB-B224-AFAB5FD6B2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0888" y="3483007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u="none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Název kapitoly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8C53E8EE-8DBD-4FDE-B3DF-EE1CE49A13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10" name="Zástupný symbol pro číslo snímku 2">
            <a:extLst>
              <a:ext uri="{FF2B5EF4-FFF2-40B4-BE49-F238E27FC236}">
                <a16:creationId xmlns:a16="http://schemas.microsoft.com/office/drawing/2014/main" id="{C1A9195A-00E1-4FE2-90BF-6A8F2A2F0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E535E0E-823C-4FE1-B137-C1B0F04C05AF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51" name="Zástupný text 3">
            <a:extLst>
              <a:ext uri="{FF2B5EF4-FFF2-40B4-BE49-F238E27FC236}">
                <a16:creationId xmlns:a16="http://schemas.microsoft.com/office/drawing/2014/main" id="{B8595418-77D3-4DCE-8931-D28FC6CE8E3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390888" y="3820484"/>
            <a:ext cx="3960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200" b="0" u="none">
                <a:solidFill>
                  <a:schemeClr val="accent5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Bod 1 | Bod 2 | Bod 3</a:t>
            </a:r>
          </a:p>
        </p:txBody>
      </p:sp>
      <p:sp>
        <p:nvSpPr>
          <p:cNvPr id="53" name="Zástupný text 3">
            <a:extLst>
              <a:ext uri="{FF2B5EF4-FFF2-40B4-BE49-F238E27FC236}">
                <a16:creationId xmlns:a16="http://schemas.microsoft.com/office/drawing/2014/main" id="{3AD8E62D-8306-4186-B5BA-97127878442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390888" y="4178019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u="none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Název kapitoly</a:t>
            </a:r>
          </a:p>
        </p:txBody>
      </p:sp>
      <p:sp>
        <p:nvSpPr>
          <p:cNvPr id="55" name="Zástupný text 3">
            <a:extLst>
              <a:ext uri="{FF2B5EF4-FFF2-40B4-BE49-F238E27FC236}">
                <a16:creationId xmlns:a16="http://schemas.microsoft.com/office/drawing/2014/main" id="{7576DA0E-A3B5-4018-AD0E-5D315EEC54B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90888" y="4515496"/>
            <a:ext cx="3960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200" b="0" u="none">
                <a:solidFill>
                  <a:schemeClr val="accent5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Bod 1 | Bod 2 | Bod 3</a:t>
            </a:r>
          </a:p>
        </p:txBody>
      </p:sp>
      <p:sp>
        <p:nvSpPr>
          <p:cNvPr id="56" name="Zástupný text 3">
            <a:extLst>
              <a:ext uri="{FF2B5EF4-FFF2-40B4-BE49-F238E27FC236}">
                <a16:creationId xmlns:a16="http://schemas.microsoft.com/office/drawing/2014/main" id="{FE402BE1-1F37-4F0E-A4CD-54298B2E905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390888" y="4875845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u="none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Název kapitoly</a:t>
            </a:r>
          </a:p>
        </p:txBody>
      </p:sp>
      <p:sp>
        <p:nvSpPr>
          <p:cNvPr id="58" name="Zástupný text 3">
            <a:extLst>
              <a:ext uri="{FF2B5EF4-FFF2-40B4-BE49-F238E27FC236}">
                <a16:creationId xmlns:a16="http://schemas.microsoft.com/office/drawing/2014/main" id="{E411D8F9-B903-4432-808D-9756C971E43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390888" y="5213322"/>
            <a:ext cx="3960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200" b="0" u="none">
                <a:solidFill>
                  <a:schemeClr val="accent5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Bod 1 | Bod 2 | Bod 3</a:t>
            </a:r>
          </a:p>
        </p:txBody>
      </p:sp>
      <p:sp>
        <p:nvSpPr>
          <p:cNvPr id="59" name="Zástupný text 3">
            <a:extLst>
              <a:ext uri="{FF2B5EF4-FFF2-40B4-BE49-F238E27FC236}">
                <a16:creationId xmlns:a16="http://schemas.microsoft.com/office/drawing/2014/main" id="{ED58E586-9CEF-4A29-BA4D-5C9A8B92FFA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390888" y="5583577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u="none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Název kapitoly</a:t>
            </a:r>
          </a:p>
        </p:txBody>
      </p:sp>
      <p:sp>
        <p:nvSpPr>
          <p:cNvPr id="61" name="Zástupný text 3">
            <a:extLst>
              <a:ext uri="{FF2B5EF4-FFF2-40B4-BE49-F238E27FC236}">
                <a16:creationId xmlns:a16="http://schemas.microsoft.com/office/drawing/2014/main" id="{71F035D7-EE45-4BCA-88E4-A7592538AAD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390888" y="5921054"/>
            <a:ext cx="3960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200" b="0" u="none">
                <a:solidFill>
                  <a:schemeClr val="accent5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Bod 1 | Bod 2 | Bod 3</a:t>
            </a:r>
          </a:p>
        </p:txBody>
      </p:sp>
      <p:sp>
        <p:nvSpPr>
          <p:cNvPr id="62" name="Zástupný text 3">
            <a:extLst>
              <a:ext uri="{FF2B5EF4-FFF2-40B4-BE49-F238E27FC236}">
                <a16:creationId xmlns:a16="http://schemas.microsoft.com/office/drawing/2014/main" id="{D04227E3-1645-46CC-A9CA-23CE1296260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647472" y="3483007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u="none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Název kapitoly</a:t>
            </a:r>
          </a:p>
        </p:txBody>
      </p:sp>
      <p:sp>
        <p:nvSpPr>
          <p:cNvPr id="64" name="Zástupný text 3">
            <a:extLst>
              <a:ext uri="{FF2B5EF4-FFF2-40B4-BE49-F238E27FC236}">
                <a16:creationId xmlns:a16="http://schemas.microsoft.com/office/drawing/2014/main" id="{9939D7D9-D525-4B47-A23C-035BA5AB3B6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647472" y="3820484"/>
            <a:ext cx="3960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200" b="0" u="none">
                <a:solidFill>
                  <a:schemeClr val="accent5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Bod 1 | Bod 2 | Bod 3</a:t>
            </a:r>
          </a:p>
        </p:txBody>
      </p:sp>
      <p:sp>
        <p:nvSpPr>
          <p:cNvPr id="65" name="Zástupný text 3">
            <a:extLst>
              <a:ext uri="{FF2B5EF4-FFF2-40B4-BE49-F238E27FC236}">
                <a16:creationId xmlns:a16="http://schemas.microsoft.com/office/drawing/2014/main" id="{B1834B44-F8BF-403B-A681-D900FE6FAF1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47472" y="4178019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u="none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Název kapitoly</a:t>
            </a:r>
          </a:p>
        </p:txBody>
      </p:sp>
      <p:sp>
        <p:nvSpPr>
          <p:cNvPr id="67" name="Zástupný text 3">
            <a:extLst>
              <a:ext uri="{FF2B5EF4-FFF2-40B4-BE49-F238E27FC236}">
                <a16:creationId xmlns:a16="http://schemas.microsoft.com/office/drawing/2014/main" id="{2CCC281D-BD4D-4E58-9DDE-BCD1632A43C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47472" y="4515496"/>
            <a:ext cx="3960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200" b="0" u="none">
                <a:solidFill>
                  <a:schemeClr val="accent5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Bod 1 | Bod 2 | Bod 3</a:t>
            </a:r>
          </a:p>
        </p:txBody>
      </p:sp>
      <p:sp>
        <p:nvSpPr>
          <p:cNvPr id="68" name="Zástupný text 3">
            <a:extLst>
              <a:ext uri="{FF2B5EF4-FFF2-40B4-BE49-F238E27FC236}">
                <a16:creationId xmlns:a16="http://schemas.microsoft.com/office/drawing/2014/main" id="{D62BBE6B-26C6-478D-B57A-4913D6A4A65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647472" y="4875845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u="none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Název kapitoly</a:t>
            </a:r>
          </a:p>
        </p:txBody>
      </p:sp>
      <p:sp>
        <p:nvSpPr>
          <p:cNvPr id="70" name="Zástupný text 3">
            <a:extLst>
              <a:ext uri="{FF2B5EF4-FFF2-40B4-BE49-F238E27FC236}">
                <a16:creationId xmlns:a16="http://schemas.microsoft.com/office/drawing/2014/main" id="{9E69F56F-773F-48F9-9205-B9111BFBCEF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647472" y="5213322"/>
            <a:ext cx="3960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200" b="0" u="none">
                <a:solidFill>
                  <a:schemeClr val="accent5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Bod 1 | Bod 2 | Bod 3</a:t>
            </a:r>
          </a:p>
        </p:txBody>
      </p:sp>
      <p:sp>
        <p:nvSpPr>
          <p:cNvPr id="71" name="Zástupný text 3">
            <a:extLst>
              <a:ext uri="{FF2B5EF4-FFF2-40B4-BE49-F238E27FC236}">
                <a16:creationId xmlns:a16="http://schemas.microsoft.com/office/drawing/2014/main" id="{20C8F9E2-5488-4E70-A9CA-CA6E088792D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47472" y="5583577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 u="none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Název kapitoly</a:t>
            </a:r>
          </a:p>
        </p:txBody>
      </p:sp>
      <p:sp>
        <p:nvSpPr>
          <p:cNvPr id="73" name="Zástupný text 3">
            <a:extLst>
              <a:ext uri="{FF2B5EF4-FFF2-40B4-BE49-F238E27FC236}">
                <a16:creationId xmlns:a16="http://schemas.microsoft.com/office/drawing/2014/main" id="{4CF2ADB0-8EE7-4FF0-8173-BDBEDCBE164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47472" y="5921054"/>
            <a:ext cx="3960000" cy="21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200" b="0" u="none">
                <a:solidFill>
                  <a:schemeClr val="accent5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Bod 1 | Bod 2 | Bod 3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A7C81B-C383-4843-88B4-6D148EE8353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39788" y="3405600"/>
            <a:ext cx="432322" cy="4387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sz="2200"/>
              <a:t>❶</a:t>
            </a:r>
            <a:endParaRPr lang="cs-CZ"/>
          </a:p>
        </p:txBody>
      </p: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DB84961D-A1A7-46DF-BF67-DCBA57F28ED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096000" y="3405600"/>
            <a:ext cx="432322" cy="4387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sz="2200"/>
              <a:t>❺</a:t>
            </a:r>
            <a:endParaRPr lang="cs-CZ"/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A8A242B3-1861-4F13-8156-A92991CA8A8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39788" y="4104000"/>
            <a:ext cx="432322" cy="4387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sz="2200"/>
              <a:t>❷</a:t>
            </a:r>
            <a:endParaRPr lang="cs-CZ"/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0E34B478-638E-46CA-9EA5-FBD5448D57F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096000" y="4104000"/>
            <a:ext cx="432322" cy="4387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sz="2200"/>
              <a:t>❻</a:t>
            </a:r>
            <a:endParaRPr lang="cs-CZ"/>
          </a:p>
        </p:txBody>
      </p:sp>
      <p:sp>
        <p:nvSpPr>
          <p:cNvPr id="44" name="Zástupný text 2">
            <a:extLst>
              <a:ext uri="{FF2B5EF4-FFF2-40B4-BE49-F238E27FC236}">
                <a16:creationId xmlns:a16="http://schemas.microsoft.com/office/drawing/2014/main" id="{A40E0FFD-FD28-432D-A770-173873A0A7A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40177" y="4806000"/>
            <a:ext cx="432322" cy="4387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sz="2200"/>
              <a:t>❸</a:t>
            </a:r>
            <a:endParaRPr lang="cs-CZ"/>
          </a:p>
        </p:txBody>
      </p:sp>
      <p:sp>
        <p:nvSpPr>
          <p:cNvPr id="45" name="Zástupný text 2">
            <a:extLst>
              <a:ext uri="{FF2B5EF4-FFF2-40B4-BE49-F238E27FC236}">
                <a16:creationId xmlns:a16="http://schemas.microsoft.com/office/drawing/2014/main" id="{BA923B5F-1EA5-49D4-939E-DF42BBD6B8B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096389" y="4806000"/>
            <a:ext cx="432322" cy="4387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sz="2200"/>
              <a:t>❼</a:t>
            </a:r>
            <a:endParaRPr lang="cs-CZ"/>
          </a:p>
        </p:txBody>
      </p:sp>
      <p:sp>
        <p:nvSpPr>
          <p:cNvPr id="46" name="Zástupný text 2">
            <a:extLst>
              <a:ext uri="{FF2B5EF4-FFF2-40B4-BE49-F238E27FC236}">
                <a16:creationId xmlns:a16="http://schemas.microsoft.com/office/drawing/2014/main" id="{B2F8B463-5F30-41E2-8F6E-1A0E5A303FB6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40177" y="5511600"/>
            <a:ext cx="432322" cy="4387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sz="2200"/>
              <a:t>❹</a:t>
            </a:r>
            <a:endParaRPr lang="cs-CZ"/>
          </a:p>
        </p:txBody>
      </p:sp>
      <p:sp>
        <p:nvSpPr>
          <p:cNvPr id="47" name="Zástupný text 2">
            <a:extLst>
              <a:ext uri="{FF2B5EF4-FFF2-40B4-BE49-F238E27FC236}">
                <a16:creationId xmlns:a16="http://schemas.microsoft.com/office/drawing/2014/main" id="{7AFE1D5C-14FA-41FF-8D4B-5B59839BD2D1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096389" y="5511600"/>
            <a:ext cx="432322" cy="4387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 sz="2200"/>
              <a:t>❽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53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ka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0D5E2C1D-30AE-4A33-B3CA-81AF06148AD2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tx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CD68BA9-4E8C-41EF-A0BC-8F8C0A2FD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3501008"/>
            <a:ext cx="5688384" cy="151216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65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Vložte textový předěl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16E5702-594E-411F-AEC7-9F986A5C5807}"/>
              </a:ext>
            </a:extLst>
          </p:cNvPr>
          <p:cNvSpPr txBox="1"/>
          <p:nvPr userDrawn="1"/>
        </p:nvSpPr>
        <p:spPr>
          <a:xfrm>
            <a:off x="839416" y="6565642"/>
            <a:ext cx="6097604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 | 555 90 10 10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F81A6EFE-2A7B-4FD4-A241-D7471CD66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FDA5B81D-1B02-4057-BAA7-A25B1EDCB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2000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DA2A688-6DCE-4AA8-AB7D-1AD2B3107B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000" y="620688"/>
            <a:ext cx="1440160" cy="704134"/>
          </a:xfrm>
          <a:prstGeom prst="rect">
            <a:avLst/>
          </a:prstGeom>
        </p:spPr>
      </p:pic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2A203902-EF16-4178-A716-A025A01BCF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16" y="3204000"/>
            <a:ext cx="5688384" cy="2970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Vložte doplňkový nadpis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01EE8D8-FE98-4A48-848E-F0B931816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564"/>
          <a:stretch/>
        </p:blipFill>
        <p:spPr>
          <a:xfrm>
            <a:off x="7932013" y="900000"/>
            <a:ext cx="3852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2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ka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>
            <a:extLst>
              <a:ext uri="{FF2B5EF4-FFF2-40B4-BE49-F238E27FC236}">
                <a16:creationId xmlns:a16="http://schemas.microsoft.com/office/drawing/2014/main" id="{B1F61385-5AF8-47BF-AF39-630AF14B73C7}"/>
              </a:ext>
            </a:extLst>
          </p:cNvPr>
          <p:cNvSpPr/>
          <p:nvPr userDrawn="1"/>
        </p:nvSpPr>
        <p:spPr bwMode="gray">
          <a:xfrm>
            <a:off x="40736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BF891F7-EBEB-4F8D-B98C-68464A104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3501008"/>
            <a:ext cx="5688384" cy="151216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6500"/>
              </a:lnSpc>
              <a:defRPr sz="4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Vložte textový předěl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AC9DD1F-22CD-48CF-AEBA-93FE6D5939CC}"/>
              </a:ext>
            </a:extLst>
          </p:cNvPr>
          <p:cNvSpPr txBox="1"/>
          <p:nvPr userDrawn="1"/>
        </p:nvSpPr>
        <p:spPr>
          <a:xfrm>
            <a:off x="839416" y="6565642"/>
            <a:ext cx="6097604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 | 555 90 10 10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F6D806A8-04A5-4D9A-9EF5-24C257B2D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3A4A7B5E-A8B9-48A8-BD05-2A7C63E8B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2000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text 3">
            <a:extLst>
              <a:ext uri="{FF2B5EF4-FFF2-40B4-BE49-F238E27FC236}">
                <a16:creationId xmlns:a16="http://schemas.microsoft.com/office/drawing/2014/main" id="{2224B9D4-C510-4DF8-A253-7FF7B468D1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16" y="3204000"/>
            <a:ext cx="5688384" cy="2970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Vložte doplňkový nadpis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60FDEFD-7911-4BB6-910C-F8CE1CE517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000" y="619200"/>
            <a:ext cx="1453706" cy="71075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3D5203F-CFA7-4271-A093-A6A6721609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051"/>
          <a:stretch/>
        </p:blipFill>
        <p:spPr>
          <a:xfrm>
            <a:off x="7930800" y="900000"/>
            <a:ext cx="3852000" cy="50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2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délník 34">
            <a:extLst>
              <a:ext uri="{FF2B5EF4-FFF2-40B4-BE49-F238E27FC236}">
                <a16:creationId xmlns:a16="http://schemas.microsoft.com/office/drawing/2014/main" id="{DD023E96-7364-4CAE-BE0C-1CEA91F4B12A}"/>
              </a:ext>
            </a:extLst>
          </p:cNvPr>
          <p:cNvSpPr/>
          <p:nvPr userDrawn="1"/>
        </p:nvSpPr>
        <p:spPr bwMode="gray">
          <a:xfrm>
            <a:off x="407368" y="413490"/>
            <a:ext cx="11376024" cy="6039698"/>
          </a:xfrm>
          <a:prstGeom prst="rect">
            <a:avLst/>
          </a:prstGeom>
          <a:solidFill>
            <a:schemeClr val="accent4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432F6F7-652C-48D9-9573-8D3231406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C9D6760-6CE2-4ACB-AF5F-F16186144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72D23B7-1798-4956-A828-B4444C77814D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20E9FDD8-3F39-4EDD-BE77-F689432E4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368000"/>
            <a:ext cx="4824784" cy="9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47EE8166-7641-4B72-9C8A-4401CE132B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592" y="756000"/>
            <a:ext cx="10511621" cy="4680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Textový prvek</a:t>
            </a:r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C0EB4D92-2F37-4ED9-B165-B7EFFB7984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8049" y="1368000"/>
            <a:ext cx="4811952" cy="97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4800">
                <a:latin typeface="+mj-lt"/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sp>
        <p:nvSpPr>
          <p:cNvPr id="25" name="Zástupný text 22">
            <a:extLst>
              <a:ext uri="{FF2B5EF4-FFF2-40B4-BE49-F238E27FC236}">
                <a16:creationId xmlns:a16="http://schemas.microsoft.com/office/drawing/2014/main" id="{97E3A047-8666-40FB-BED3-02B9F50526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416" y="2484001"/>
            <a:ext cx="4824784" cy="159017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800">
                <a:solidFill>
                  <a:schemeClr val="tx1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"/>
              <a:defRPr sz="1800">
                <a:solidFill>
                  <a:schemeClr val="tx1"/>
                </a:solidFill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800" b="0">
                <a:solidFill>
                  <a:schemeClr val="tx1"/>
                </a:solidFill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8" name="Zástupný text 22">
            <a:extLst>
              <a:ext uri="{FF2B5EF4-FFF2-40B4-BE49-F238E27FC236}">
                <a16:creationId xmlns:a16="http://schemas.microsoft.com/office/drawing/2014/main" id="{8DDC8DF6-D25F-4EBD-8265-08CF585C27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7800" y="3430364"/>
            <a:ext cx="4824413" cy="1587917"/>
          </a:xfrm>
          <a:prstGeom prst="rect">
            <a:avLst/>
          </a:prstGeom>
          <a:solidFill>
            <a:schemeClr val="tx2"/>
          </a:solidFill>
        </p:spPr>
        <p:txBody>
          <a:bodyPr lIns="360000" tIns="288000" rIns="360000" bIns="36000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"/>
              <a:defRPr sz="1800">
                <a:solidFill>
                  <a:schemeClr val="bg1"/>
                </a:solidFill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288000" indent="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4pPr>
            <a:lvl5pPr marL="28800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1" name="Zástupný text 22">
            <a:extLst>
              <a:ext uri="{FF2B5EF4-FFF2-40B4-BE49-F238E27FC236}">
                <a16:creationId xmlns:a16="http://schemas.microsoft.com/office/drawing/2014/main" id="{6E1646B2-04E6-409A-AFFF-113E77527E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8048" y="2484002"/>
            <a:ext cx="4824165" cy="159017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800">
                <a:solidFill>
                  <a:schemeClr val="tx1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"/>
              <a:defRPr sz="1800">
                <a:solidFill>
                  <a:schemeClr val="tx1"/>
                </a:solidFill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800" b="0">
                <a:solidFill>
                  <a:schemeClr val="tx1"/>
                </a:solidFill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2" name="Zástupný text 22">
            <a:extLst>
              <a:ext uri="{FF2B5EF4-FFF2-40B4-BE49-F238E27FC236}">
                <a16:creationId xmlns:a16="http://schemas.microsoft.com/office/drawing/2014/main" id="{D15FB4D2-19C1-47B8-8747-9C8CDEE73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37548" y="4491547"/>
            <a:ext cx="4824165" cy="159017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800">
                <a:solidFill>
                  <a:schemeClr val="tx1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"/>
              <a:defRPr sz="1800">
                <a:solidFill>
                  <a:schemeClr val="tx1"/>
                </a:solidFill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800" b="0">
                <a:solidFill>
                  <a:schemeClr val="tx1"/>
                </a:solidFill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3" name="Zástupný text 22">
            <a:extLst>
              <a:ext uri="{FF2B5EF4-FFF2-40B4-BE49-F238E27FC236}">
                <a16:creationId xmlns:a16="http://schemas.microsoft.com/office/drawing/2014/main" id="{C183AE22-4D73-4B1E-8BE0-B17BE365C3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788" y="4499550"/>
            <a:ext cx="4824784" cy="1587917"/>
          </a:xfrm>
          <a:prstGeom prst="rect">
            <a:avLst/>
          </a:prstGeom>
          <a:solidFill>
            <a:schemeClr val="tx2"/>
          </a:solidFill>
        </p:spPr>
        <p:txBody>
          <a:bodyPr lIns="360000" tIns="288000" rIns="360000" bIns="36000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"/>
              <a:defRPr sz="1800">
                <a:solidFill>
                  <a:schemeClr val="bg1"/>
                </a:solidFill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288000" indent="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4pPr>
            <a:lvl5pPr marL="28800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26314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>
            <a:extLst>
              <a:ext uri="{FF2B5EF4-FFF2-40B4-BE49-F238E27FC236}">
                <a16:creationId xmlns:a16="http://schemas.microsoft.com/office/drawing/2014/main" id="{08BB5062-D670-48AA-BF8A-02CD596AA305}"/>
              </a:ext>
            </a:extLst>
          </p:cNvPr>
          <p:cNvSpPr/>
          <p:nvPr userDrawn="1"/>
        </p:nvSpPr>
        <p:spPr bwMode="gray">
          <a:xfrm>
            <a:off x="407988" y="413490"/>
            <a:ext cx="11376024" cy="6039698"/>
          </a:xfrm>
          <a:prstGeom prst="rect">
            <a:avLst/>
          </a:prstGeom>
          <a:solidFill>
            <a:schemeClr val="tx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7F4B1D6-9963-4045-9130-B1FD0DB44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2792"/>
            <a:ext cx="10512797" cy="86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Titulek H1 SemiBold 48</a:t>
            </a:r>
          </a:p>
        </p:txBody>
      </p:sp>
      <p:sp>
        <p:nvSpPr>
          <p:cNvPr id="5" name="Zástupný text 20">
            <a:extLst>
              <a:ext uri="{FF2B5EF4-FFF2-40B4-BE49-F238E27FC236}">
                <a16:creationId xmlns:a16="http://schemas.microsoft.com/office/drawing/2014/main" id="{F6C0F4D3-5EDB-419E-A8E6-1B447BF3F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1556792"/>
            <a:ext cx="10512797" cy="5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H2 SemiBold 36</a:t>
            </a:r>
          </a:p>
        </p:txBody>
      </p:sp>
      <p:sp>
        <p:nvSpPr>
          <p:cNvPr id="6" name="Zástupný text 20">
            <a:extLst>
              <a:ext uri="{FF2B5EF4-FFF2-40B4-BE49-F238E27FC236}">
                <a16:creationId xmlns:a16="http://schemas.microsoft.com/office/drawing/2014/main" id="{DCF5FD02-CEE1-40FD-B5E3-6DCFC5EBE8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416" y="2204848"/>
            <a:ext cx="10500584" cy="43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H3 SemiBold 24</a:t>
            </a: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7995F1F8-0381-4379-8459-DA94E6060E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16" y="2780904"/>
            <a:ext cx="10500584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8558B4E2-301B-4CBA-8CC6-CD11FAB2AA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417" y="5580000"/>
            <a:ext cx="4824784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u="none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Popisky grafů a komplexních technických materiálů Light 10</a:t>
            </a:r>
          </a:p>
        </p:txBody>
      </p: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703C8AFA-1D1D-4FEC-9D71-79A9874903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9" y="5969714"/>
            <a:ext cx="4824412" cy="12311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800" b="0" u="none">
                <a:solidFill>
                  <a:schemeClr val="bg1"/>
                </a:solidFill>
                <a:latin typeface="+mn-lt"/>
                <a:cs typeface="Segoe UI" panose="020B0502040204020203" pitchFamily="34" charset="0"/>
                <a:sym typeface="Webdings" panose="05030102010509060703" pitchFamily="18" charset="2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Popisky pod čarou Light 8</a:t>
            </a:r>
          </a:p>
        </p:txBody>
      </p:sp>
      <p:sp>
        <p:nvSpPr>
          <p:cNvPr id="16" name="Zástupný text 22">
            <a:extLst>
              <a:ext uri="{FF2B5EF4-FFF2-40B4-BE49-F238E27FC236}">
                <a16:creationId xmlns:a16="http://schemas.microsoft.com/office/drawing/2014/main" id="{494FC14E-65A8-4F8D-9E5B-C6B5DB88DC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7800" y="3429000"/>
            <a:ext cx="4824413" cy="2244507"/>
          </a:xfrm>
          <a:prstGeom prst="rect">
            <a:avLst/>
          </a:prstGeom>
          <a:solidFill>
            <a:schemeClr val="bg1"/>
          </a:solidFill>
        </p:spPr>
        <p:txBody>
          <a:bodyPr lIns="360000" tIns="288000" rIns="360000" bIns="36000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None/>
              <a:defRPr sz="1800">
                <a:solidFill>
                  <a:schemeClr val="tx2"/>
                </a:solidFill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"/>
              <a:defRPr sz="1800">
                <a:solidFill>
                  <a:schemeClr val="tx2"/>
                </a:solidFill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tx2"/>
                </a:solidFill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800" b="0">
                <a:solidFill>
                  <a:schemeClr val="tx2"/>
                </a:solidFill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EFD1AD25-DEDB-48B2-9AAB-A1051D112D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18" name="Zástupný symbol pro číslo snímku 2">
            <a:extLst>
              <a:ext uri="{FF2B5EF4-FFF2-40B4-BE49-F238E27FC236}">
                <a16:creationId xmlns:a16="http://schemas.microsoft.com/office/drawing/2014/main" id="{BEA9CD9A-F1C3-494C-A50C-2B06A52C2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D4A8084-A1DD-4A1E-9464-59B295C01A94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22" name="Zástupný obsah 19">
            <a:extLst>
              <a:ext uri="{FF2B5EF4-FFF2-40B4-BE49-F238E27FC236}">
                <a16:creationId xmlns:a16="http://schemas.microsoft.com/office/drawing/2014/main" id="{031924CF-55AE-45F3-8B4F-6A0471CF41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7" y="3435421"/>
            <a:ext cx="4824413" cy="159017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800" b="0">
                <a:solidFill>
                  <a:schemeClr val="bg1"/>
                </a:solidFill>
                <a:latin typeface="+mn-lt"/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 b="0">
                <a:solidFill>
                  <a:schemeClr val="bg1"/>
                </a:solidFill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800" b="0">
                <a:solidFill>
                  <a:schemeClr val="bg1"/>
                </a:solidFill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7504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A53A2EBE-776C-4DB8-8854-D3FC86D5569E}"/>
              </a:ext>
            </a:extLst>
          </p:cNvPr>
          <p:cNvSpPr/>
          <p:nvPr userDrawn="1"/>
        </p:nvSpPr>
        <p:spPr bwMode="gray">
          <a:xfrm>
            <a:off x="407368" y="413490"/>
            <a:ext cx="11376024" cy="6039698"/>
          </a:xfrm>
          <a:prstGeom prst="rect">
            <a:avLst/>
          </a:prstGeom>
          <a:solidFill>
            <a:schemeClr val="tx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>
              <a:solidFill>
                <a:schemeClr val="bg1"/>
              </a:solidFill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7F4B1D6-9963-4045-9130-B1FD0DB44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692792"/>
            <a:ext cx="10512797" cy="86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Titulek H1 SemiBold 48</a:t>
            </a:r>
          </a:p>
        </p:txBody>
      </p:sp>
      <p:sp>
        <p:nvSpPr>
          <p:cNvPr id="5" name="Zástupný text 20">
            <a:extLst>
              <a:ext uri="{FF2B5EF4-FFF2-40B4-BE49-F238E27FC236}">
                <a16:creationId xmlns:a16="http://schemas.microsoft.com/office/drawing/2014/main" id="{F6C0F4D3-5EDB-419E-A8E6-1B447BF3F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1556792"/>
            <a:ext cx="10512797" cy="5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H2 SemiBold 36</a:t>
            </a:r>
          </a:p>
        </p:txBody>
      </p:sp>
      <p:sp>
        <p:nvSpPr>
          <p:cNvPr id="6" name="Zástupný text 20">
            <a:extLst>
              <a:ext uri="{FF2B5EF4-FFF2-40B4-BE49-F238E27FC236}">
                <a16:creationId xmlns:a16="http://schemas.microsoft.com/office/drawing/2014/main" id="{DCF5FD02-CEE1-40FD-B5E3-6DCFC5EBE8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416" y="2204848"/>
            <a:ext cx="10512797" cy="43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/>
              <a:t>Titulek H3 SemiBold 24</a:t>
            </a:r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7995F1F8-0381-4379-8459-DA94E6060E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16" y="2780904"/>
            <a:ext cx="10512797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u="sng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Doplňkový titulek Regular 18 Underlined</a:t>
            </a: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8558B4E2-301B-4CBA-8CC6-CD11FAB2AA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416" y="5580000"/>
            <a:ext cx="10584000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u="none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Popisky grafů a komplexních materiálů Light 10</a:t>
            </a:r>
          </a:p>
        </p:txBody>
      </p: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703C8AFA-1D1D-4FEC-9D71-79A9874903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416" y="5976000"/>
            <a:ext cx="105840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800" u="none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Popisky pod čarou Light 8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79C68AC3-59BD-4FA8-A6CE-4B4CBE1378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000" y="6480000"/>
            <a:ext cx="360040" cy="344966"/>
          </a:xfrm>
          <a:prstGeom prst="rect">
            <a:avLst/>
          </a:prstGeom>
        </p:spPr>
      </p:pic>
      <p:sp>
        <p:nvSpPr>
          <p:cNvPr id="16" name="Zástupný symbol pro číslo snímku 2">
            <a:extLst>
              <a:ext uri="{FF2B5EF4-FFF2-40B4-BE49-F238E27FC236}">
                <a16:creationId xmlns:a16="http://schemas.microsoft.com/office/drawing/2014/main" id="{12FF6A7C-5E7E-4BEA-AADD-396DDDF32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0000" y="6551999"/>
            <a:ext cx="43200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46545F21-C657-4764-B5B2-92A02BE34E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3318F93-743B-40C6-AF62-2D4A256C78D0}"/>
              </a:ext>
            </a:extLst>
          </p:cNvPr>
          <p:cNvSpPr txBox="1"/>
          <p:nvPr userDrawn="1"/>
        </p:nvSpPr>
        <p:spPr>
          <a:xfrm>
            <a:off x="9864000" y="6551999"/>
            <a:ext cx="1129052" cy="180000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cs-CZ" sz="900" b="1">
                <a:solidFill>
                  <a:schemeClr val="accent5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gasnet.cz</a:t>
            </a:r>
          </a:p>
        </p:txBody>
      </p:sp>
      <p:sp>
        <p:nvSpPr>
          <p:cNvPr id="19" name="Zástupný obsah 19">
            <a:extLst>
              <a:ext uri="{FF2B5EF4-FFF2-40B4-BE49-F238E27FC236}">
                <a16:creationId xmlns:a16="http://schemas.microsoft.com/office/drawing/2014/main" id="{9FAFC070-9627-44F6-A88B-BA27D31B51F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9787" y="3429000"/>
            <a:ext cx="10512425" cy="1641475"/>
          </a:xfrm>
          <a:prstGeom prst="rect">
            <a:avLst/>
          </a:prstGeom>
        </p:spPr>
        <p:txBody>
          <a:bodyPr lIns="0" tIns="0" rIns="0" bIns="0" numCol="2" spcCol="720000"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288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800" b="0">
                <a:solidFill>
                  <a:schemeClr val="bg1"/>
                </a:solidFill>
                <a:latin typeface="+mn-lt"/>
              </a:defRPr>
            </a:lvl2pPr>
            <a:lvl3pPr marL="288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 b="0">
                <a:solidFill>
                  <a:schemeClr val="bg1"/>
                </a:solidFill>
                <a:latin typeface="+mn-lt"/>
              </a:defRPr>
            </a:lvl3pPr>
            <a:lvl4pPr marL="576000" indent="-288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800" b="0">
                <a:solidFill>
                  <a:schemeClr val="bg1"/>
                </a:solidFill>
                <a:latin typeface="+mn-lt"/>
              </a:defRPr>
            </a:lvl4pPr>
            <a:lvl5pPr marL="576000" indent="-288000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8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0831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val="2784627856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1" imgW="360" imgH="360" progId="TCLayout.ActiveDocument.1">
                  <p:embed/>
                </p:oleObj>
              </mc:Choice>
              <mc:Fallback>
                <p:oleObj name="think-cell Slide" r:id="rId41" imgW="360" imgH="360" progId="TCLayout.ActiveDocument.1">
                  <p:embed/>
                  <p:pic>
                    <p:nvPicPr>
                      <p:cNvPr id="13" name="Objek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755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8" r:id="rId37"/>
    <p:sldLayoutId id="2147483699" r:id="rId3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400"/>
        </a:spcAft>
        <a:buFont typeface="Arial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spcBef>
          <a:spcPts val="0"/>
        </a:spcBef>
        <a:spcAft>
          <a:spcPts val="400"/>
        </a:spcAft>
        <a:buFont typeface="Wingdings" panose="05000000000000000000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spcBef>
          <a:spcPts val="0"/>
        </a:spcBef>
        <a:spcAft>
          <a:spcPts val="4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spcBef>
          <a:spcPts val="0"/>
        </a:spcBef>
        <a:spcAft>
          <a:spcPts val="400"/>
        </a:spcAft>
        <a:buFont typeface="Wingdings" panose="05000000000000000000" pitchFamily="2" charset="2"/>
        <a:buChar char="l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288000" algn="l" defTabSz="914400" rtl="0" eaLnBrk="1" latinLnBrk="0" hangingPunct="1">
        <a:spcBef>
          <a:spcPts val="0"/>
        </a:spcBef>
        <a:spcAft>
          <a:spcPts val="400"/>
        </a:spcAft>
        <a:buFont typeface="Symbol" panose="05050102010706020507" pitchFamily="18" charset="2"/>
        <a:buChar char="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57">
          <p15:clr>
            <a:srgbClr val="F26B43"/>
          </p15:clr>
        </p15:guide>
        <p15:guide id="3" pos="7423">
          <p15:clr>
            <a:srgbClr val="F26B43"/>
          </p15:clr>
        </p15:guide>
        <p15:guide id="5" pos="3568">
          <p15:clr>
            <a:srgbClr val="9FCC3B"/>
          </p15:clr>
        </p15:guide>
        <p15:guide id="6" pos="3840">
          <p15:clr>
            <a:srgbClr val="A4A3A4"/>
          </p15:clr>
        </p15:guide>
        <p15:guide id="7" orient="horz" pos="255">
          <p15:clr>
            <a:srgbClr val="F26B43"/>
          </p15:clr>
        </p15:guide>
        <p15:guide id="8" pos="529">
          <p15:clr>
            <a:srgbClr val="9FCC3B"/>
          </p15:clr>
        </p15:guide>
        <p15:guide id="9" pos="4112">
          <p15:clr>
            <a:srgbClr val="9FCC3B"/>
          </p15:clr>
        </p15:guide>
        <p15:guide id="10" pos="7151">
          <p15:clr>
            <a:srgbClr val="9FCC3B"/>
          </p15:clr>
        </p15:guide>
        <p15:guide id="11" orient="horz" pos="2160">
          <p15:clr>
            <a:srgbClr val="A4A3A4"/>
          </p15:clr>
        </p15:guide>
        <p15:guide id="12" orient="horz" pos="527">
          <p15:clr>
            <a:srgbClr val="9FCC3B"/>
          </p15:clr>
        </p15:guide>
        <p15:guide id="13" orient="horz" pos="3838">
          <p15:clr>
            <a:srgbClr val="9FCC3B"/>
          </p15:clr>
        </p15:guide>
        <p15:guide id="14" orient="horz" pos="4065">
          <p15:clr>
            <a:srgbClr val="F26B43"/>
          </p15:clr>
        </p15:guide>
        <p15:guide id="15" orient="horz" pos="114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chart" Target="../charts/chart1.xml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29.svg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3.sv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svg"/><Relationship Id="rId9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0.png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0D8392-33CF-F2CC-6E1B-06B928CF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92" y="3184233"/>
            <a:ext cx="10511621" cy="1701232"/>
          </a:xfrm>
        </p:spPr>
        <p:txBody>
          <a:bodyPr/>
          <a:lstStyle/>
          <a:p>
            <a:r>
              <a:rPr lang="cs-CZ" dirty="0"/>
              <a:t>Povodně 2024 v ČR</a:t>
            </a:r>
            <a:br>
              <a:rPr lang="cs-CZ" dirty="0"/>
            </a:br>
            <a:r>
              <a:rPr lang="cs-CZ" sz="3400" dirty="0"/>
              <a:t>Severní Morava, Moravskoslezský a Olomoucký Kraj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737A10-FD4A-5467-70F7-632C8DF356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787" y="5406877"/>
            <a:ext cx="10511621" cy="468052"/>
          </a:xfrm>
        </p:spPr>
        <p:txBody>
          <a:bodyPr/>
          <a:lstStyle/>
          <a:p>
            <a:r>
              <a:rPr lang="cs-CZ" u="none" dirty="0"/>
              <a:t>Petr Koutný | Krajské setkání - Olomoucký Kraj | 3.4.2025</a:t>
            </a:r>
          </a:p>
        </p:txBody>
      </p:sp>
    </p:spTree>
    <p:extLst>
      <p:ext uri="{BB962C8B-B14F-4D97-AF65-F5344CB8AC3E}">
        <p14:creationId xmlns:p14="http://schemas.microsoft.com/office/powerpoint/2010/main" val="234121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délník: se zakulacenými rohy 58">
            <a:extLst>
              <a:ext uri="{FF2B5EF4-FFF2-40B4-BE49-F238E27FC236}">
                <a16:creationId xmlns:a16="http://schemas.microsoft.com/office/drawing/2014/main" id="{68F3F50A-3A73-A8F9-5848-5F235E0E7B53}"/>
              </a:ext>
            </a:extLst>
          </p:cNvPr>
          <p:cNvSpPr/>
          <p:nvPr/>
        </p:nvSpPr>
        <p:spPr bwMode="gray">
          <a:xfrm>
            <a:off x="8994534" y="4187493"/>
            <a:ext cx="2455247" cy="2137633"/>
          </a:xfrm>
          <a:prstGeom prst="roundRect">
            <a:avLst/>
          </a:prstGeom>
          <a:solidFill>
            <a:schemeClr val="bg1">
              <a:lumMod val="95000"/>
            </a:schemeClr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50" name="Obdélník: se zakulacenými rohy 49">
            <a:extLst>
              <a:ext uri="{FF2B5EF4-FFF2-40B4-BE49-F238E27FC236}">
                <a16:creationId xmlns:a16="http://schemas.microsoft.com/office/drawing/2014/main" id="{448D7906-59EF-C9C1-28DF-62A37C5831F9}"/>
              </a:ext>
            </a:extLst>
          </p:cNvPr>
          <p:cNvSpPr/>
          <p:nvPr/>
        </p:nvSpPr>
        <p:spPr bwMode="gray">
          <a:xfrm>
            <a:off x="6271582" y="4189165"/>
            <a:ext cx="2612814" cy="2144997"/>
          </a:xfrm>
          <a:prstGeom prst="roundRect">
            <a:avLst/>
          </a:prstGeom>
          <a:solidFill>
            <a:schemeClr val="bg1">
              <a:lumMod val="95000"/>
            </a:schemeClr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159EAAF-76C3-3025-430E-0878AA00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0487" y="6543057"/>
            <a:ext cx="432000" cy="180000"/>
          </a:xfrm>
        </p:spPr>
        <p:txBody>
          <a:bodyPr/>
          <a:lstStyle/>
          <a:p>
            <a:fld id="{46545F21-C657-4764-B5B2-92A02BE34E1E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4CDABA4-A8FD-3AB3-F1B2-CF457ED1D7A2}"/>
              </a:ext>
            </a:extLst>
          </p:cNvPr>
          <p:cNvSpPr txBox="1"/>
          <p:nvPr/>
        </p:nvSpPr>
        <p:spPr>
          <a:xfrm>
            <a:off x="839788" y="665393"/>
            <a:ext cx="10520307" cy="64120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  <a:defRPr/>
            </a:pPr>
            <a:r>
              <a:rPr lang="cs-CZ" sz="2400" b="1" dirty="0">
                <a:solidFill>
                  <a:schemeClr val="accent1"/>
                </a:solidFill>
                <a:latin typeface="Segoe UI Semibold"/>
              </a:rPr>
              <a:t>Obnova dodávek plynu v postižených oblastech proběhla velmi rychle,</a:t>
            </a:r>
            <a:br>
              <a:rPr lang="cs-CZ" sz="2400" b="1" dirty="0">
                <a:solidFill>
                  <a:prstClr val="black"/>
                </a:solidFill>
                <a:latin typeface="Segoe UI Semibold"/>
              </a:rPr>
            </a:br>
            <a:r>
              <a:rPr lang="cs-CZ" sz="2400" b="1" dirty="0">
                <a:solidFill>
                  <a:prstClr val="black"/>
                </a:solidFill>
                <a:latin typeface="Segoe UI Semibold"/>
              </a:rPr>
              <a:t>z 8.310 odpojených odběratelů jich nebylo k 18.12. připojeno pouze </a:t>
            </a:r>
            <a:r>
              <a:rPr lang="cs-CZ" sz="2400" dirty="0">
                <a:latin typeface="Segoe UI Semibold"/>
              </a:rPr>
              <a:t>5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978A0BE-62D6-C6DB-88C3-6DDA20A5D206}"/>
              </a:ext>
            </a:extLst>
          </p:cNvPr>
          <p:cNvSpPr txBox="1"/>
          <p:nvPr/>
        </p:nvSpPr>
        <p:spPr>
          <a:xfrm>
            <a:off x="867193" y="1435909"/>
            <a:ext cx="4223825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Povodně 2024 v České republice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1A064FD-67C2-9D9A-3613-E3A25573DCFA}"/>
              </a:ext>
            </a:extLst>
          </p:cNvPr>
          <p:cNvSpPr txBox="1"/>
          <p:nvPr/>
        </p:nvSpPr>
        <p:spPr>
          <a:xfrm>
            <a:off x="829999" y="1735667"/>
            <a:ext cx="4829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1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</a:rPr>
              <a:t>V pátek 13. září </a:t>
            </a:r>
            <a:r>
              <a:rPr kumimoji="0" lang="cs-CZ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</a:rPr>
              <a:t>začaly v České republice </a:t>
            </a:r>
            <a:r>
              <a:rPr kumimoji="0" lang="cs-CZ" sz="1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</a:rPr>
              <a:t>povodně </a:t>
            </a:r>
            <a:r>
              <a:rPr kumimoji="0" lang="cs-CZ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</a:rPr>
              <a:t>v důsledku </a:t>
            </a:r>
            <a:r>
              <a:rPr kumimoji="0" lang="cs-CZ" sz="1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</a:rPr>
              <a:t>vydatných dešťů </a:t>
            </a:r>
            <a:r>
              <a:rPr kumimoji="0" lang="cs-CZ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</a:rPr>
              <a:t>ve střední Evropě. Nejtěžší podmínky byly v </a:t>
            </a:r>
            <a:r>
              <a:rPr kumimoji="0" lang="cs-CZ" sz="1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</a:rPr>
              <a:t>Moravskoslezském </a:t>
            </a:r>
            <a:r>
              <a:rPr kumimoji="0" lang="cs-CZ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</a:rPr>
              <a:t>a </a:t>
            </a:r>
            <a:r>
              <a:rPr kumimoji="0" lang="cs-CZ" sz="1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</a:rPr>
              <a:t>Olomouckém Kraji</a:t>
            </a:r>
            <a:r>
              <a:rPr kumimoji="0" lang="cs-CZ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</a:rPr>
              <a:t>.</a:t>
            </a:r>
            <a:endParaRPr lang="cs-CZ" sz="1200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DBFDE64E-8B89-AE2B-EEBC-4FC05A78F827}"/>
              </a:ext>
            </a:extLst>
          </p:cNvPr>
          <p:cNvSpPr/>
          <p:nvPr/>
        </p:nvSpPr>
        <p:spPr bwMode="gray">
          <a:xfrm>
            <a:off x="8502502" y="91839"/>
            <a:ext cx="3689498" cy="180000"/>
          </a:xfrm>
          <a:prstGeom prst="roundRect">
            <a:avLst/>
          </a:prstGeom>
          <a:solidFill>
            <a:schemeClr val="bg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cs-CZ" sz="900" dirty="0">
                <a:solidFill>
                  <a:schemeClr val="tx1"/>
                </a:solidFill>
              </a:rPr>
              <a:t>Základní informace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D99C081-14B5-B0EE-E512-867489CCF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54" y="1872055"/>
            <a:ext cx="3943039" cy="315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71D1A290-A9B6-925C-9CCA-AE9A1DA81494}"/>
              </a:ext>
            </a:extLst>
          </p:cNvPr>
          <p:cNvSpPr txBox="1"/>
          <p:nvPr/>
        </p:nvSpPr>
        <p:spPr>
          <a:xfrm>
            <a:off x="6288208" y="3484157"/>
            <a:ext cx="4344674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Dopad na provoz GasNet: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2BF7935-474E-7E58-F44A-0D845B8F225E}"/>
              </a:ext>
            </a:extLst>
          </p:cNvPr>
          <p:cNvSpPr txBox="1"/>
          <p:nvPr/>
        </p:nvSpPr>
        <p:spPr>
          <a:xfrm>
            <a:off x="6342609" y="4232248"/>
            <a:ext cx="2508535" cy="209288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solidFill>
                  <a:prstClr val="black"/>
                </a:solidFill>
                <a:latin typeface="Segoe UI Light"/>
              </a:rPr>
              <a:t>Porušená integrita </a:t>
            </a:r>
            <a:r>
              <a:rPr lang="cs-CZ" sz="1200" dirty="0">
                <a:solidFill>
                  <a:prstClr val="black"/>
                </a:solidFill>
                <a:latin typeface="Segoe UI Light"/>
              </a:rPr>
              <a:t>sítě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solidFill>
                  <a:prstClr val="black"/>
                </a:solidFill>
                <a:latin typeface="Segoe UI Light"/>
              </a:rPr>
              <a:t>Obnažené </a:t>
            </a:r>
            <a:r>
              <a:rPr lang="cs-CZ" sz="1200" dirty="0">
                <a:solidFill>
                  <a:prstClr val="black"/>
                </a:solidFill>
                <a:latin typeface="Segoe UI Light"/>
              </a:rPr>
              <a:t>a </a:t>
            </a:r>
            <a:r>
              <a:rPr lang="cs-CZ" sz="1200" b="1" dirty="0">
                <a:solidFill>
                  <a:prstClr val="black"/>
                </a:solidFill>
                <a:latin typeface="Segoe UI Light"/>
              </a:rPr>
              <a:t>poškozené plynovody</a:t>
            </a:r>
            <a:r>
              <a:rPr lang="cs-CZ" sz="1200" dirty="0">
                <a:solidFill>
                  <a:prstClr val="black"/>
                </a:solidFill>
                <a:latin typeface="Segoe UI Light"/>
              </a:rPr>
              <a:t>, stržené </a:t>
            </a:r>
            <a:r>
              <a:rPr lang="cs-CZ" sz="1200" b="1" dirty="0">
                <a:solidFill>
                  <a:prstClr val="black"/>
                </a:solidFill>
                <a:latin typeface="Segoe UI Light"/>
              </a:rPr>
              <a:t>mostní přechody</a:t>
            </a:r>
            <a:r>
              <a:rPr lang="cs-CZ" sz="1200" dirty="0">
                <a:solidFill>
                  <a:prstClr val="black"/>
                </a:solidFill>
                <a:latin typeface="Segoe UI Light"/>
              </a:rPr>
              <a:t>, odplavené trasy plynovodů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200" b="1" dirty="0">
                <a:solidFill>
                  <a:prstClr val="black"/>
                </a:solidFill>
                <a:latin typeface="Segoe UI Light"/>
              </a:rPr>
              <a:t>Potrhané </a:t>
            </a:r>
            <a:r>
              <a:rPr lang="cs-CZ" sz="1200" dirty="0">
                <a:solidFill>
                  <a:prstClr val="black"/>
                </a:solidFill>
                <a:latin typeface="Segoe UI Light"/>
              </a:rPr>
              <a:t>plynovodní </a:t>
            </a:r>
            <a:r>
              <a:rPr lang="cs-CZ" sz="1200" b="1" dirty="0">
                <a:solidFill>
                  <a:prstClr val="black"/>
                </a:solidFill>
                <a:latin typeface="Segoe UI Light"/>
              </a:rPr>
              <a:t>přípojky</a:t>
            </a:r>
            <a:r>
              <a:rPr lang="cs-CZ" sz="1200" dirty="0">
                <a:solidFill>
                  <a:prstClr val="black"/>
                </a:solidFill>
                <a:latin typeface="Segoe UI Light"/>
              </a:rPr>
              <a:t>, zaplavené regulátory a plynoměry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solidFill>
                  <a:prstClr val="black"/>
                </a:solidFill>
                <a:latin typeface="Segoe UI Light"/>
              </a:rPr>
              <a:t>Poškozené RS</a:t>
            </a:r>
            <a:r>
              <a:rPr lang="cs-CZ" sz="1200" dirty="0">
                <a:solidFill>
                  <a:prstClr val="black"/>
                </a:solidFill>
                <a:latin typeface="Segoe UI Light"/>
              </a:rPr>
              <a:t>, aktivní </a:t>
            </a:r>
            <a:r>
              <a:rPr lang="cs-CZ" sz="1200" b="1" dirty="0">
                <a:solidFill>
                  <a:prstClr val="black"/>
                </a:solidFill>
                <a:latin typeface="Segoe UI Light"/>
              </a:rPr>
              <a:t>katodová ochrana</a:t>
            </a:r>
            <a:r>
              <a:rPr lang="cs-CZ" sz="1200" dirty="0">
                <a:solidFill>
                  <a:prstClr val="black"/>
                </a:solidFill>
                <a:latin typeface="Segoe UI Light"/>
              </a:rPr>
              <a:t>, poškozené </a:t>
            </a:r>
            <a:r>
              <a:rPr lang="cs-CZ" sz="1200" b="1" dirty="0">
                <a:solidFill>
                  <a:prstClr val="black"/>
                </a:solidFill>
                <a:latin typeface="Segoe UI Light"/>
              </a:rPr>
              <a:t>el. přípojky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cs-CZ" sz="1200" dirty="0">
                <a:solidFill>
                  <a:prstClr val="black"/>
                </a:solidFill>
                <a:latin typeface="Segoe UI Light"/>
              </a:rPr>
              <a:t>Zničené a </a:t>
            </a:r>
            <a:r>
              <a:rPr lang="cs-CZ" sz="1200" b="1" dirty="0">
                <a:solidFill>
                  <a:prstClr val="black"/>
                </a:solidFill>
                <a:latin typeface="Segoe UI Light"/>
              </a:rPr>
              <a:t>odplavené komunikace</a:t>
            </a:r>
            <a:r>
              <a:rPr lang="cs-CZ" sz="1200" dirty="0">
                <a:solidFill>
                  <a:prstClr val="black"/>
                </a:solidFill>
                <a:latin typeface="Segoe UI Light"/>
              </a:rPr>
              <a:t>, </a:t>
            </a:r>
            <a:r>
              <a:rPr lang="cs-CZ" sz="1200" b="1" dirty="0">
                <a:solidFill>
                  <a:prstClr val="black"/>
                </a:solidFill>
                <a:latin typeface="Segoe UI Light"/>
              </a:rPr>
              <a:t>řeky v nových korytech</a:t>
            </a:r>
          </a:p>
        </p:txBody>
      </p:sp>
      <p:sp>
        <p:nvSpPr>
          <p:cNvPr id="28" name="Obdélník: se zakulacenými rohy 27">
            <a:extLst>
              <a:ext uri="{FF2B5EF4-FFF2-40B4-BE49-F238E27FC236}">
                <a16:creationId xmlns:a16="http://schemas.microsoft.com/office/drawing/2014/main" id="{814D9FC1-D489-65C1-576F-116B3B5354EE}"/>
              </a:ext>
            </a:extLst>
          </p:cNvPr>
          <p:cNvSpPr/>
          <p:nvPr/>
        </p:nvSpPr>
        <p:spPr bwMode="gray">
          <a:xfrm>
            <a:off x="839788" y="4626982"/>
            <a:ext cx="4820051" cy="1707186"/>
          </a:xfrm>
          <a:prstGeom prst="roundRect">
            <a:avLst/>
          </a:prstGeom>
          <a:solidFill>
            <a:schemeClr val="bg1">
              <a:lumMod val="95000"/>
            </a:schemeClr>
          </a:solidFill>
          <a:ln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FF23B8D-12AE-FF21-5059-D76BD439FC0D}"/>
              </a:ext>
            </a:extLst>
          </p:cNvPr>
          <p:cNvSpPr txBox="1"/>
          <p:nvPr/>
        </p:nvSpPr>
        <p:spPr>
          <a:xfrm>
            <a:off x="1267748" y="4649091"/>
            <a:ext cx="4383778" cy="1685077"/>
          </a:xfrm>
          <a:prstGeom prst="rect">
            <a:avLst/>
          </a:prstGeom>
          <a:noFill/>
        </p:spPr>
        <p:txBody>
          <a:bodyPr wrap="square" lIns="72000" rIns="7200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200" b="1" dirty="0">
                <a:solidFill>
                  <a:prstClr val="black"/>
                </a:solidFill>
                <a:latin typeface="Segoe UI Light"/>
              </a:rPr>
              <a:t>15.9.2024 </a:t>
            </a:r>
            <a:r>
              <a:rPr lang="cs-CZ" sz="1200" dirty="0">
                <a:solidFill>
                  <a:prstClr val="black"/>
                </a:solidFill>
                <a:latin typeface="Segoe UI Light"/>
              </a:rPr>
              <a:t>se poprvé sešla </a:t>
            </a:r>
            <a:r>
              <a:rPr lang="cs-CZ" sz="1200" b="1" dirty="0">
                <a:solidFill>
                  <a:prstClr val="black"/>
                </a:solidFill>
                <a:latin typeface="Segoe UI Light"/>
              </a:rPr>
              <a:t>Havarijní komise GasNet </a:t>
            </a:r>
            <a:r>
              <a:rPr lang="cs-CZ" sz="1200" dirty="0">
                <a:solidFill>
                  <a:prstClr val="black"/>
                </a:solidFill>
                <a:latin typeface="Segoe UI Light"/>
              </a:rPr>
              <a:t>a byl vyhlášen </a:t>
            </a:r>
            <a:r>
              <a:rPr lang="cs-CZ" sz="1200" b="1" dirty="0">
                <a:solidFill>
                  <a:prstClr val="black"/>
                </a:solidFill>
                <a:latin typeface="Segoe UI Light"/>
              </a:rPr>
              <a:t>nouzový stav na distribuční soustavě, </a:t>
            </a:r>
            <a:r>
              <a:rPr lang="cs-CZ" sz="1200" dirty="0">
                <a:solidFill>
                  <a:prstClr val="black"/>
                </a:solidFill>
                <a:latin typeface="Segoe UI Light"/>
              </a:rPr>
              <a:t>následně pak Vládou ČR a postiženými Kraji </a:t>
            </a:r>
            <a:r>
              <a:rPr lang="cs-CZ" sz="1200" b="1" dirty="0">
                <a:solidFill>
                  <a:prstClr val="black"/>
                </a:solidFill>
                <a:latin typeface="Segoe UI Light"/>
              </a:rPr>
              <a:t>stav nebezpečí</a:t>
            </a:r>
            <a:r>
              <a:rPr lang="cs-CZ" sz="1200" dirty="0">
                <a:solidFill>
                  <a:prstClr val="black"/>
                </a:solidFill>
                <a:latin typeface="Segoe UI Light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200" b="1" dirty="0">
                <a:solidFill>
                  <a:prstClr val="black"/>
                </a:solidFill>
                <a:latin typeface="Segoe UI Light"/>
              </a:rPr>
              <a:t>Havarijní komise GN </a:t>
            </a:r>
            <a:r>
              <a:rPr lang="cs-CZ" sz="1200" dirty="0">
                <a:solidFill>
                  <a:prstClr val="black"/>
                </a:solidFill>
                <a:latin typeface="Segoe UI Light"/>
              </a:rPr>
              <a:t>se během povodní sešla celkem </a:t>
            </a:r>
            <a:r>
              <a:rPr lang="cs-CZ" sz="1200" b="1" dirty="0">
                <a:solidFill>
                  <a:prstClr val="black"/>
                </a:solidFill>
                <a:latin typeface="Segoe UI Light"/>
              </a:rPr>
              <a:t>38 krát</a:t>
            </a:r>
            <a:r>
              <a:rPr lang="cs-CZ" sz="1200" dirty="0">
                <a:solidFill>
                  <a:prstClr val="black"/>
                </a:solidFill>
                <a:latin typeface="Segoe UI Light"/>
              </a:rPr>
              <a:t>, naposledy 31.1.2025.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200" b="1" dirty="0">
                <a:solidFill>
                  <a:prstClr val="black"/>
                </a:solidFill>
                <a:latin typeface="Segoe UI Light"/>
              </a:rPr>
              <a:t>Reporting </a:t>
            </a:r>
            <a:r>
              <a:rPr lang="cs-CZ" sz="1200" dirty="0">
                <a:solidFill>
                  <a:prstClr val="black"/>
                </a:solidFill>
                <a:latin typeface="Segoe UI Light"/>
              </a:rPr>
              <a:t>MPO, vlastníkům, krajům, obcím.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200" b="1" dirty="0">
                <a:solidFill>
                  <a:prstClr val="black"/>
                </a:solidFill>
                <a:latin typeface="Segoe UI Light"/>
              </a:rPr>
              <a:t>Během </a:t>
            </a:r>
            <a:r>
              <a:rPr lang="cs-CZ" sz="1200" dirty="0">
                <a:solidFill>
                  <a:prstClr val="black"/>
                </a:solidFill>
                <a:latin typeface="Segoe UI Light"/>
              </a:rPr>
              <a:t>prací na </a:t>
            </a:r>
            <a:r>
              <a:rPr lang="cs-CZ" sz="1200" b="1" dirty="0">
                <a:solidFill>
                  <a:prstClr val="black"/>
                </a:solidFill>
                <a:latin typeface="Segoe UI Light"/>
              </a:rPr>
              <a:t>odstraňování povodňových škod </a:t>
            </a:r>
            <a:r>
              <a:rPr lang="cs-CZ" sz="1200" dirty="0">
                <a:solidFill>
                  <a:prstClr val="black"/>
                </a:solidFill>
                <a:latin typeface="Segoe UI Light"/>
              </a:rPr>
              <a:t>nebyly zaznamenány </a:t>
            </a:r>
            <a:r>
              <a:rPr lang="cs-CZ" sz="1200" b="1" dirty="0">
                <a:solidFill>
                  <a:prstClr val="black"/>
                </a:solidFill>
                <a:latin typeface="Segoe UI Light"/>
              </a:rPr>
              <a:t>žádné pracovní úrazy </a:t>
            </a:r>
            <a:r>
              <a:rPr lang="cs-CZ" sz="1200" dirty="0">
                <a:solidFill>
                  <a:prstClr val="black"/>
                </a:solidFill>
                <a:latin typeface="Segoe UI Light"/>
              </a:rPr>
              <a:t>zaměstnanců ani dodavatelů.</a:t>
            </a:r>
          </a:p>
        </p:txBody>
      </p:sp>
      <p:pic>
        <p:nvPicPr>
          <p:cNvPr id="33" name="Grafický objekt 32" descr="Informace se souvislou výplní">
            <a:extLst>
              <a:ext uri="{FF2B5EF4-FFF2-40B4-BE49-F238E27FC236}">
                <a16:creationId xmlns:a16="http://schemas.microsoft.com/office/drawing/2014/main" id="{56A1E36D-01DB-5B14-0B3C-30D917B72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832" y="5291313"/>
            <a:ext cx="412161" cy="412161"/>
          </a:xfrm>
          <a:prstGeom prst="rect">
            <a:avLst/>
          </a:prstGeom>
        </p:spPr>
      </p:pic>
      <p:sp>
        <p:nvSpPr>
          <p:cNvPr id="35" name="TextovéPole 34">
            <a:extLst>
              <a:ext uri="{FF2B5EF4-FFF2-40B4-BE49-F238E27FC236}">
                <a16:creationId xmlns:a16="http://schemas.microsoft.com/office/drawing/2014/main" id="{BA569195-484D-A9A8-9483-E516A16DFA6F}"/>
              </a:ext>
            </a:extLst>
          </p:cNvPr>
          <p:cNvSpPr txBox="1"/>
          <p:nvPr/>
        </p:nvSpPr>
        <p:spPr>
          <a:xfrm>
            <a:off x="6772135" y="3920069"/>
            <a:ext cx="1730367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Zjištěné škody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E6E3E0A9-991D-8B55-D451-42E859CF4C9E}"/>
              </a:ext>
            </a:extLst>
          </p:cNvPr>
          <p:cNvSpPr txBox="1"/>
          <p:nvPr/>
        </p:nvSpPr>
        <p:spPr>
          <a:xfrm>
            <a:off x="9542257" y="3890446"/>
            <a:ext cx="153723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Ostatní dopady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71604ABE-FCD6-370E-B8E7-FF913C0599FD}"/>
              </a:ext>
            </a:extLst>
          </p:cNvPr>
          <p:cNvSpPr txBox="1"/>
          <p:nvPr/>
        </p:nvSpPr>
        <p:spPr>
          <a:xfrm>
            <a:off x="9087391" y="4287485"/>
            <a:ext cx="2337452" cy="19466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cs-CZ"/>
            </a:defPPr>
            <a:lvl1pPr marL="171450" indent="-171450">
              <a:spcBef>
                <a:spcPts val="300"/>
              </a:spcBef>
              <a:buFont typeface="Arial" panose="020B0604020202020204" pitchFamily="34" charset="0"/>
              <a:buChar char="•"/>
              <a:defRPr sz="1200" b="1">
                <a:solidFill>
                  <a:prstClr val="black"/>
                </a:solidFill>
                <a:latin typeface="Segoe UI Light"/>
              </a:defRPr>
            </a:lvl1pPr>
          </a:lstStyle>
          <a:p>
            <a:r>
              <a:rPr lang="cs-CZ" dirty="0"/>
              <a:t>Nárůst hovorů </a:t>
            </a:r>
            <a:r>
              <a:rPr lang="cs-CZ" b="0" dirty="0"/>
              <a:t>na tísňovou linku </a:t>
            </a:r>
            <a:r>
              <a:rPr lang="cs-CZ" dirty="0"/>
              <a:t>1239</a:t>
            </a:r>
          </a:p>
          <a:p>
            <a:r>
              <a:rPr lang="cs-CZ" dirty="0"/>
              <a:t>Výpadky </a:t>
            </a:r>
            <a:r>
              <a:rPr lang="cs-CZ" b="0" dirty="0"/>
              <a:t>mobilního </a:t>
            </a:r>
            <a:r>
              <a:rPr lang="cs-CZ" dirty="0"/>
              <a:t>operátora</a:t>
            </a:r>
          </a:p>
          <a:p>
            <a:r>
              <a:rPr lang="cs-CZ" b="0" dirty="0"/>
              <a:t>Zvýšený </a:t>
            </a:r>
            <a:r>
              <a:rPr lang="cs-CZ" dirty="0"/>
              <a:t>počet pohotovostních výjezdů</a:t>
            </a:r>
          </a:p>
          <a:p>
            <a:r>
              <a:rPr lang="cs-CZ" dirty="0"/>
              <a:t>Úniky </a:t>
            </a:r>
            <a:r>
              <a:rPr lang="cs-CZ" b="0" dirty="0"/>
              <a:t>a ztráty </a:t>
            </a:r>
            <a:r>
              <a:rPr lang="cs-CZ" dirty="0"/>
              <a:t>plynu</a:t>
            </a:r>
          </a:p>
          <a:p>
            <a:r>
              <a:rPr lang="cs-CZ" dirty="0"/>
              <a:t>Psychická zátěž </a:t>
            </a:r>
            <a:r>
              <a:rPr lang="cs-CZ" b="0" dirty="0"/>
              <a:t>zaměstnanců</a:t>
            </a:r>
          </a:p>
          <a:p>
            <a:r>
              <a:rPr lang="cs-CZ" dirty="0"/>
              <a:t>Tlak odběratelů, politiků a obcí </a:t>
            </a:r>
            <a:r>
              <a:rPr lang="cs-CZ" b="0" dirty="0"/>
              <a:t>na </a:t>
            </a:r>
            <a:r>
              <a:rPr lang="cs-CZ" dirty="0"/>
              <a:t>obnovení dodávek plynu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51E6843A-4B22-B8FF-8993-E5061BAE5534}"/>
              </a:ext>
            </a:extLst>
          </p:cNvPr>
          <p:cNvCxnSpPr>
            <a:cxnSpLocks/>
          </p:cNvCxnSpPr>
          <p:nvPr/>
        </p:nvCxnSpPr>
        <p:spPr>
          <a:xfrm flipH="1">
            <a:off x="6309907" y="3805442"/>
            <a:ext cx="5042306" cy="0"/>
          </a:xfrm>
          <a:prstGeom prst="line">
            <a:avLst/>
          </a:prstGeom>
          <a:ln w="19050" cap="rnd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Grafický objekt 56" descr="Varování se souvislou výplní">
            <a:extLst>
              <a:ext uri="{FF2B5EF4-FFF2-40B4-BE49-F238E27FC236}">
                <a16:creationId xmlns:a16="http://schemas.microsoft.com/office/drawing/2014/main" id="{21E3B2DC-BA91-2725-D73D-D565A2487E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1348" y="3928353"/>
            <a:ext cx="262753" cy="262753"/>
          </a:xfrm>
          <a:prstGeom prst="rect">
            <a:avLst/>
          </a:prstGeom>
        </p:spPr>
      </p:pic>
      <p:pic>
        <p:nvPicPr>
          <p:cNvPr id="58" name="Grafický objekt 57" descr="Terč se souvislou výplní">
            <a:extLst>
              <a:ext uri="{FF2B5EF4-FFF2-40B4-BE49-F238E27FC236}">
                <a16:creationId xmlns:a16="http://schemas.microsoft.com/office/drawing/2014/main" id="{62F7D340-79D9-456D-2AF5-39663B96E1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869006" y="3851533"/>
            <a:ext cx="348526" cy="348526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E5558BBC-8910-D7F4-7044-F5826D342A7F}"/>
              </a:ext>
            </a:extLst>
          </p:cNvPr>
          <p:cNvSpPr txBox="1"/>
          <p:nvPr/>
        </p:nvSpPr>
        <p:spPr>
          <a:xfrm>
            <a:off x="6288206" y="1442938"/>
            <a:ext cx="429819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1400" b="1" dirty="0">
                <a:solidFill>
                  <a:prstClr val="black"/>
                </a:solidFill>
                <a:latin typeface="Segoe UI Semibold"/>
              </a:rPr>
              <a:t>Vývoj počtu aktivních odběratelů bez dodávek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60DE14FB-583C-3259-00D8-2D5E1A8649DA}"/>
              </a:ext>
            </a:extLst>
          </p:cNvPr>
          <p:cNvSpPr txBox="1"/>
          <p:nvPr/>
        </p:nvSpPr>
        <p:spPr>
          <a:xfrm>
            <a:off x="749347" y="73261"/>
            <a:ext cx="5880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900" dirty="0"/>
              <a:t>31.3.2025</a:t>
            </a:r>
            <a:r>
              <a:rPr lang="cs-CZ" sz="900" dirty="0">
                <a:solidFill>
                  <a:schemeClr val="accent1"/>
                </a:solidFill>
              </a:rPr>
              <a:t> ǀ </a:t>
            </a:r>
            <a:r>
              <a:rPr lang="cs-CZ" sz="900" dirty="0"/>
              <a:t>Povodně 2024 v ČR</a:t>
            </a:r>
          </a:p>
        </p:txBody>
      </p: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0C1C0D00-1BEC-3080-16E1-78184CE9D3AD}"/>
              </a:ext>
            </a:extLst>
          </p:cNvPr>
          <p:cNvCxnSpPr/>
          <p:nvPr/>
        </p:nvCxnSpPr>
        <p:spPr>
          <a:xfrm>
            <a:off x="829999" y="1740797"/>
            <a:ext cx="0" cy="636071"/>
          </a:xfrm>
          <a:prstGeom prst="line">
            <a:avLst/>
          </a:prstGeom>
          <a:ln w="19050" cap="rnd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A712C0C7-7D03-F5D6-94E7-3BBE127BCD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610868"/>
              </p:ext>
            </p:extLst>
          </p:nvPr>
        </p:nvGraphicFramePr>
        <p:xfrm>
          <a:off x="6271582" y="1754853"/>
          <a:ext cx="5178199" cy="169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C444E506-4715-D3D6-6B66-DD9A7475FC9F}"/>
              </a:ext>
            </a:extLst>
          </p:cNvPr>
          <p:cNvCxnSpPr>
            <a:cxnSpLocks/>
          </p:cNvCxnSpPr>
          <p:nvPr/>
        </p:nvCxnSpPr>
        <p:spPr>
          <a:xfrm>
            <a:off x="6288207" y="1793602"/>
            <a:ext cx="0" cy="1556945"/>
          </a:xfrm>
          <a:prstGeom prst="line">
            <a:avLst/>
          </a:prstGeom>
          <a:ln w="19050" cap="rnd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Výbuch: osmicípý 12">
            <a:extLst>
              <a:ext uri="{FF2B5EF4-FFF2-40B4-BE49-F238E27FC236}">
                <a16:creationId xmlns:a16="http://schemas.microsoft.com/office/drawing/2014/main" id="{7F239503-2729-20A6-B1F1-971D289B3938}"/>
              </a:ext>
            </a:extLst>
          </p:cNvPr>
          <p:cNvSpPr/>
          <p:nvPr/>
        </p:nvSpPr>
        <p:spPr bwMode="gray">
          <a:xfrm>
            <a:off x="4541473" y="2194280"/>
            <a:ext cx="1316571" cy="1087776"/>
          </a:xfrm>
          <a:prstGeom prst="irregularSeal1">
            <a:avLst/>
          </a:prstGeom>
          <a:solidFill>
            <a:schemeClr val="bg1">
              <a:lumMod val="85000"/>
            </a:schemeClr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500 mm srážek na m</a:t>
            </a:r>
            <a:r>
              <a:rPr lang="cs-CZ" sz="1000" baseline="30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cs-CZ" sz="1000" baseline="30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A4415AC-6E9D-9F49-7149-45C1B91B7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545F21-C657-4764-B5B2-92A02BE34E1E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B5F9187-0CBB-D8A2-905C-CB4AB8B96F7D}"/>
              </a:ext>
            </a:extLst>
          </p:cNvPr>
          <p:cNvSpPr/>
          <p:nvPr/>
        </p:nvSpPr>
        <p:spPr bwMode="gray">
          <a:xfrm>
            <a:off x="8502502" y="91839"/>
            <a:ext cx="3689498" cy="180000"/>
          </a:xfrm>
          <a:prstGeom prst="roundRect">
            <a:avLst/>
          </a:prstGeom>
          <a:solidFill>
            <a:schemeClr val="bg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cs-CZ" sz="900" dirty="0">
                <a:solidFill>
                  <a:schemeClr val="tx1"/>
                </a:solidFill>
              </a:rPr>
              <a:t>Obnova dodávek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871D33-0C9D-1012-2709-2337A0C2C667}"/>
              </a:ext>
            </a:extLst>
          </p:cNvPr>
          <p:cNvSpPr txBox="1"/>
          <p:nvPr/>
        </p:nvSpPr>
        <p:spPr>
          <a:xfrm>
            <a:off x="749347" y="73261"/>
            <a:ext cx="5880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900" dirty="0"/>
              <a:t>31.3.2025</a:t>
            </a:r>
            <a:r>
              <a:rPr lang="cs-CZ" sz="900" dirty="0">
                <a:solidFill>
                  <a:schemeClr val="accent1"/>
                </a:solidFill>
              </a:rPr>
              <a:t> ǀ </a:t>
            </a:r>
            <a:r>
              <a:rPr lang="cs-CZ" sz="900" dirty="0"/>
              <a:t>Povodně 2024 v ČR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485F941-EE11-41E1-6F69-2BAB24BA6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824" y="508641"/>
            <a:ext cx="2128804" cy="2838405"/>
          </a:xfrm>
          <a:prstGeom prst="rect">
            <a:avLst/>
          </a:prstGeom>
          <a:effectLst>
            <a:outerShdw blurRad="50800" dist="50800" dir="2700000" algn="tl" rotWithShape="0">
              <a:schemeClr val="accent2">
                <a:alpha val="40000"/>
              </a:schemeClr>
            </a:outerShdw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64FB56B-A691-F74C-B7D9-862E5A9283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888" y="3501383"/>
            <a:ext cx="5048907" cy="2840010"/>
          </a:xfrm>
          <a:prstGeom prst="rect">
            <a:avLst/>
          </a:prstGeom>
          <a:effectLst>
            <a:outerShdw blurRad="50800" dist="50800" dir="2700000" algn="tl" rotWithShape="0">
              <a:schemeClr val="accent2">
                <a:alpha val="40000"/>
              </a:schemeClr>
            </a:outerShdw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FEF2C4E-DD3A-72DC-8BEC-2FF1E82C23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61" y="507036"/>
            <a:ext cx="3786681" cy="2840010"/>
          </a:xfrm>
          <a:prstGeom prst="rect">
            <a:avLst/>
          </a:prstGeom>
          <a:effectLst>
            <a:outerShdw blurRad="50800" dist="50800" dir="2700000" algn="tl" rotWithShape="0">
              <a:schemeClr val="accent2">
                <a:alpha val="40000"/>
              </a:schemeClr>
            </a:outerShdw>
          </a:effectLst>
        </p:spPr>
      </p:pic>
      <p:pic>
        <p:nvPicPr>
          <p:cNvPr id="17" name="Obrázek 16" descr="Obsah obrázku venku, strom, obloha, Modré límečky&#10;&#10;Popis byl vytvořen automaticky">
            <a:extLst>
              <a:ext uri="{FF2B5EF4-FFF2-40B4-BE49-F238E27FC236}">
                <a16:creationId xmlns:a16="http://schemas.microsoft.com/office/drawing/2014/main" id="{C8DC5025-C323-92A4-D97E-9F2B5D7711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557" y="3503977"/>
            <a:ext cx="3786681" cy="2834822"/>
          </a:xfrm>
          <a:prstGeom prst="rect">
            <a:avLst/>
          </a:prstGeom>
          <a:effectLst>
            <a:outerShdw blurRad="50800" dist="50800" dir="2700000" algn="tl" rotWithShape="0">
              <a:schemeClr val="accent2">
                <a:alpha val="40000"/>
              </a:schemeClr>
            </a:outerShdw>
          </a:effectLst>
        </p:spPr>
      </p:pic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578BCB34-E444-D10A-CDF6-71C86BAA990B}"/>
              </a:ext>
            </a:extLst>
          </p:cNvPr>
          <p:cNvSpPr/>
          <p:nvPr/>
        </p:nvSpPr>
        <p:spPr bwMode="gray">
          <a:xfrm>
            <a:off x="6638185" y="586111"/>
            <a:ext cx="5046054" cy="2704666"/>
          </a:xfrm>
          <a:prstGeom prst="roundRect">
            <a:avLst/>
          </a:prstGeom>
          <a:solidFill>
            <a:schemeClr val="bg2"/>
          </a:solidFill>
          <a:ln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21" name="Grafický objekt 20" descr="Informace se souvislou výplní">
            <a:extLst>
              <a:ext uri="{FF2B5EF4-FFF2-40B4-BE49-F238E27FC236}">
                <a16:creationId xmlns:a16="http://schemas.microsoft.com/office/drawing/2014/main" id="{DF0FCDE8-B8FB-102E-91F5-2BE2D077C9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80181" y="1668853"/>
            <a:ext cx="523022" cy="488957"/>
          </a:xfrm>
          <a:prstGeom prst="rect">
            <a:avLst/>
          </a:prstGeom>
        </p:spPr>
      </p:pic>
      <p:sp>
        <p:nvSpPr>
          <p:cNvPr id="42" name="Obdélník: se zakulacenými rohy 41">
            <a:extLst>
              <a:ext uri="{FF2B5EF4-FFF2-40B4-BE49-F238E27FC236}">
                <a16:creationId xmlns:a16="http://schemas.microsoft.com/office/drawing/2014/main" id="{267B2A88-18E5-08F9-8367-B90621D37917}"/>
              </a:ext>
            </a:extLst>
          </p:cNvPr>
          <p:cNvSpPr/>
          <p:nvPr/>
        </p:nvSpPr>
        <p:spPr bwMode="gray">
          <a:xfrm>
            <a:off x="507761" y="4158743"/>
            <a:ext cx="2105155" cy="1575168"/>
          </a:xfrm>
          <a:prstGeom prst="roundRect">
            <a:avLst/>
          </a:prstGeom>
          <a:solidFill>
            <a:schemeClr val="bg1">
              <a:lumMod val="95000"/>
            </a:schemeClr>
          </a:solidFill>
          <a:ln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43" name="Grafický objekt 42" descr="Potřesení rukou se souvislou výplní">
            <a:extLst>
              <a:ext uri="{FF2B5EF4-FFF2-40B4-BE49-F238E27FC236}">
                <a16:creationId xmlns:a16="http://schemas.microsoft.com/office/drawing/2014/main" id="{80F49CB4-68AC-10C6-734C-B295B01B92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96482" y="4765183"/>
            <a:ext cx="412161" cy="412161"/>
          </a:xfrm>
          <a:prstGeom prst="rect">
            <a:avLst/>
          </a:prstGeom>
        </p:spPr>
      </p:pic>
      <p:sp>
        <p:nvSpPr>
          <p:cNvPr id="44" name="TextovéPole 43">
            <a:extLst>
              <a:ext uri="{FF2B5EF4-FFF2-40B4-BE49-F238E27FC236}">
                <a16:creationId xmlns:a16="http://schemas.microsoft.com/office/drawing/2014/main" id="{0C180FDA-54DA-111A-48A5-0CF64C4FF681}"/>
              </a:ext>
            </a:extLst>
          </p:cNvPr>
          <p:cNvSpPr txBox="1"/>
          <p:nvPr/>
        </p:nvSpPr>
        <p:spPr>
          <a:xfrm>
            <a:off x="1068717" y="4355030"/>
            <a:ext cx="1433744" cy="1200329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200" b="1" dirty="0"/>
              <a:t>Na obnovu sítě v postižených oblastech byli vysláni zaměstnanci a dodavatelé ze všech regionů</a:t>
            </a:r>
            <a:endParaRPr lang="cs-CZ" sz="1200" b="1" dirty="0">
              <a:solidFill>
                <a:prstClr val="black"/>
              </a:solidFill>
              <a:latin typeface="Segoe UI Light"/>
            </a:endParaRPr>
          </a:p>
        </p:txBody>
      </p:sp>
      <p:sp>
        <p:nvSpPr>
          <p:cNvPr id="51" name="Ovál 50">
            <a:extLst>
              <a:ext uri="{FF2B5EF4-FFF2-40B4-BE49-F238E27FC236}">
                <a16:creationId xmlns:a16="http://schemas.microsoft.com/office/drawing/2014/main" id="{FB9248D2-2CCD-F613-66CC-C761FDF4CCC1}"/>
              </a:ext>
            </a:extLst>
          </p:cNvPr>
          <p:cNvSpPr/>
          <p:nvPr/>
        </p:nvSpPr>
        <p:spPr bwMode="gray">
          <a:xfrm>
            <a:off x="594814" y="4771057"/>
            <a:ext cx="410416" cy="358272"/>
          </a:xfrm>
          <a:prstGeom prst="ellipse">
            <a:avLst/>
          </a:prstGeom>
          <a:noFill/>
          <a:ln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E1EC9D4-A70D-D51B-7F96-55D11E651859}"/>
              </a:ext>
            </a:extLst>
          </p:cNvPr>
          <p:cNvSpPr txBox="1"/>
          <p:nvPr/>
        </p:nvSpPr>
        <p:spPr>
          <a:xfrm>
            <a:off x="7353428" y="629823"/>
            <a:ext cx="4330810" cy="26161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300"/>
              </a:spcBef>
            </a:pPr>
            <a:r>
              <a:rPr lang="cs-CZ" sz="1100" b="1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K 18.12.2024 </a:t>
            </a:r>
            <a:r>
              <a:rPr lang="cs-CZ" sz="1100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byly </a:t>
            </a:r>
            <a:r>
              <a:rPr lang="cs-CZ" sz="1100" b="1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v regionech </a:t>
            </a:r>
            <a:r>
              <a:rPr lang="cs-CZ" sz="1100" b="0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měst </a:t>
            </a:r>
            <a:r>
              <a:rPr lang="cs-CZ" sz="1100" b="1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Krnova</a:t>
            </a:r>
            <a:r>
              <a:rPr lang="cs-CZ" sz="1100" b="0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, </a:t>
            </a:r>
            <a:r>
              <a:rPr lang="cs-CZ" sz="1100" b="1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Ostravy </a:t>
            </a:r>
            <a:r>
              <a:rPr lang="cs-CZ" sz="1100" b="0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a </a:t>
            </a:r>
            <a:r>
              <a:rPr lang="cs-CZ" sz="1100" b="1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Opavy </a:t>
            </a:r>
            <a:r>
              <a:rPr lang="cs-CZ" sz="1100" b="0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k dodávkám plynu </a:t>
            </a:r>
            <a:r>
              <a:rPr lang="cs-CZ" sz="1100" b="1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připojeni všichni odběratelé</a:t>
            </a:r>
            <a:r>
              <a:rPr lang="cs-CZ" sz="1100" b="0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cs-CZ" sz="1100" b="1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V regionu </a:t>
            </a:r>
            <a:r>
              <a:rPr lang="cs-CZ" sz="1100" b="0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města </a:t>
            </a:r>
            <a:r>
              <a:rPr lang="cs-CZ" sz="1100" b="1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Jeseník </a:t>
            </a:r>
            <a:r>
              <a:rPr lang="cs-CZ" sz="1100" b="0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a jeho okolí </a:t>
            </a:r>
            <a:r>
              <a:rPr lang="cs-CZ" sz="1100" dirty="0">
                <a:solidFill>
                  <a:srgbClr val="000000"/>
                </a:solidFill>
                <a:cs typeface="Segoe UI" panose="020B0502040204020203" pitchFamily="34" charset="0"/>
              </a:rPr>
              <a:t>byli </a:t>
            </a:r>
            <a:r>
              <a:rPr lang="cs-CZ" sz="1100" b="1" dirty="0">
                <a:solidFill>
                  <a:srgbClr val="000000"/>
                </a:solidFill>
                <a:cs typeface="Segoe UI" panose="020B0502040204020203" pitchFamily="34" charset="0"/>
              </a:rPr>
              <a:t>připojeni všichni připojitelní odběratelé</a:t>
            </a:r>
            <a:r>
              <a:rPr lang="cs-CZ" sz="1100" dirty="0">
                <a:solidFill>
                  <a:srgbClr val="000000"/>
                </a:solidFill>
                <a:cs typeface="Segoe UI" panose="020B0502040204020203" pitchFamily="34" charset="0"/>
              </a:rPr>
              <a:t>. </a:t>
            </a:r>
            <a:r>
              <a:rPr lang="cs-CZ" sz="1100" b="0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Pouze 5 nejsložitějších případů zůstalo k obnově do roku 2025.</a:t>
            </a:r>
          </a:p>
          <a:p>
            <a:pPr>
              <a:spcBef>
                <a:spcPts val="300"/>
              </a:spcBef>
            </a:pPr>
            <a:r>
              <a:rPr lang="cs-CZ" sz="1100" b="0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Během prosince 2024 a ledna 2025 </a:t>
            </a:r>
            <a:r>
              <a:rPr lang="cs-CZ" sz="1100" dirty="0">
                <a:solidFill>
                  <a:srgbClr val="000000"/>
                </a:solidFill>
                <a:cs typeface="Segoe UI" panose="020B0502040204020203" pitchFamily="34" charset="0"/>
              </a:rPr>
              <a:t>pokračovaly </a:t>
            </a:r>
            <a:r>
              <a:rPr lang="cs-CZ" sz="1100" b="1" dirty="0">
                <a:solidFill>
                  <a:srgbClr val="000000"/>
                </a:solidFill>
                <a:cs typeface="Segoe UI" panose="020B0502040204020203" pitchFamily="34" charset="0"/>
              </a:rPr>
              <a:t>preventivní výměny </a:t>
            </a:r>
            <a:r>
              <a:rPr lang="cs-CZ" sz="1100" b="1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domovních regulátorů </a:t>
            </a:r>
            <a:r>
              <a:rPr lang="cs-CZ" sz="1100" b="0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tlaku plynu </a:t>
            </a:r>
            <a:r>
              <a:rPr lang="cs-CZ" sz="1100" b="1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a plynoměrů </a:t>
            </a:r>
            <a:r>
              <a:rPr lang="cs-CZ" sz="1100" b="0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k zajištění bezproblémového provozu v nastávajícím zimním období.</a:t>
            </a:r>
          </a:p>
          <a:p>
            <a:pPr>
              <a:spcBef>
                <a:spcPts val="300"/>
              </a:spcBef>
            </a:pPr>
            <a:r>
              <a:rPr lang="cs-CZ" sz="1100" b="0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Největším </a:t>
            </a:r>
            <a:r>
              <a:rPr lang="cs-CZ" sz="1100" b="1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problémem </a:t>
            </a:r>
            <a:r>
              <a:rPr lang="cs-CZ" sz="1100" b="0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byla a stále zůstává </a:t>
            </a:r>
            <a:r>
              <a:rPr lang="cs-CZ" sz="1100" b="1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koordinace </a:t>
            </a:r>
            <a:r>
              <a:rPr lang="cs-CZ" sz="1100" b="0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našich </a:t>
            </a:r>
            <a:r>
              <a:rPr lang="cs-CZ" sz="1100" b="1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aktivit </a:t>
            </a:r>
            <a:r>
              <a:rPr lang="cs-CZ" sz="1100" b="0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s činnostmi </a:t>
            </a:r>
            <a:r>
              <a:rPr lang="cs-CZ" sz="1100" b="1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orgánů správy povodí </a:t>
            </a:r>
            <a:r>
              <a:rPr lang="cs-CZ" sz="1100" b="0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a </a:t>
            </a:r>
            <a:r>
              <a:rPr lang="cs-CZ" sz="1100" b="1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silnic</a:t>
            </a:r>
            <a:r>
              <a:rPr lang="cs-CZ" sz="1100" b="0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, stejně jako s dalšími </a:t>
            </a:r>
            <a:r>
              <a:rPr lang="cs-CZ" sz="1100" b="1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společnostmi </a:t>
            </a:r>
            <a:r>
              <a:rPr lang="cs-CZ" sz="1100" b="0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zabývajícími se </a:t>
            </a:r>
            <a:r>
              <a:rPr lang="cs-CZ" sz="1100" b="1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síťovou infrastrukturou </a:t>
            </a:r>
            <a:r>
              <a:rPr lang="cs-CZ" sz="1100" b="0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a </a:t>
            </a:r>
            <a:r>
              <a:rPr lang="cs-CZ" sz="1100" b="1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vlastníky pozemků</a:t>
            </a:r>
            <a:r>
              <a:rPr lang="cs-CZ" sz="1100" b="0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cs-CZ" sz="1100" dirty="0">
                <a:solidFill>
                  <a:srgbClr val="000000"/>
                </a:solidFill>
                <a:ea typeface="+mn-lt"/>
                <a:cs typeface="Segoe UI" panose="020B0502040204020203" pitchFamily="34" charset="0"/>
              </a:rPr>
              <a:t>Je třeba vyzdvihnout </a:t>
            </a:r>
            <a:r>
              <a:rPr lang="cs-CZ" sz="1100" b="1" dirty="0">
                <a:solidFill>
                  <a:srgbClr val="000000"/>
                </a:solidFill>
                <a:ea typeface="+mn-lt"/>
                <a:cs typeface="Segoe UI" panose="020B0502040204020203" pitchFamily="34" charset="0"/>
              </a:rPr>
              <a:t>spolupráci </a:t>
            </a:r>
            <a:r>
              <a:rPr lang="cs-CZ" sz="1100" dirty="0">
                <a:solidFill>
                  <a:srgbClr val="000000"/>
                </a:solidFill>
                <a:ea typeface="+mn-lt"/>
                <a:cs typeface="Segoe UI" panose="020B0502040204020203" pitchFamily="34" charset="0"/>
              </a:rPr>
              <a:t>s </a:t>
            </a:r>
            <a:r>
              <a:rPr lang="cs-CZ" sz="1100" b="1" dirty="0">
                <a:solidFill>
                  <a:srgbClr val="000000"/>
                </a:solidFill>
                <a:ea typeface="+mn-lt"/>
                <a:cs typeface="Segoe UI" panose="020B0502040204020203" pitchFamily="34" charset="0"/>
              </a:rPr>
              <a:t>hasičským záchranným sborem </a:t>
            </a:r>
            <a:r>
              <a:rPr lang="cs-CZ" sz="1100" dirty="0">
                <a:solidFill>
                  <a:srgbClr val="000000"/>
                </a:solidFill>
                <a:ea typeface="+mn-lt"/>
                <a:cs typeface="Segoe UI" panose="020B0502040204020203" pitchFamily="34" charset="0"/>
              </a:rPr>
              <a:t>a jednotlivými obcemi.</a:t>
            </a:r>
            <a:endParaRPr lang="en-GB" sz="1100" dirty="0">
              <a:ea typeface="+mn-l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1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DEB1E81-5609-838F-4894-1C05B5E87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545F21-C657-4764-B5B2-92A02BE34E1E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0C47693B-7A9F-4322-7106-F585A5FAFBFF}"/>
              </a:ext>
            </a:extLst>
          </p:cNvPr>
          <p:cNvSpPr/>
          <p:nvPr/>
        </p:nvSpPr>
        <p:spPr bwMode="gray">
          <a:xfrm>
            <a:off x="8502502" y="91839"/>
            <a:ext cx="3689498" cy="180000"/>
          </a:xfrm>
          <a:prstGeom prst="roundRect">
            <a:avLst/>
          </a:prstGeom>
          <a:solidFill>
            <a:schemeClr val="bg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cs-CZ" sz="900" dirty="0">
                <a:solidFill>
                  <a:schemeClr val="tx1"/>
                </a:solidFill>
              </a:rPr>
              <a:t>Prioritizace činností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FB9E565-16BB-76B9-A883-94136B1FA9E0}"/>
              </a:ext>
            </a:extLst>
          </p:cNvPr>
          <p:cNvSpPr txBox="1"/>
          <p:nvPr/>
        </p:nvSpPr>
        <p:spPr>
          <a:xfrm>
            <a:off x="715574" y="497809"/>
            <a:ext cx="10633609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2800" dirty="0">
                <a:solidFill>
                  <a:prstClr val="black"/>
                </a:solidFill>
                <a:latin typeface="Segoe UI Semibold"/>
              </a:rPr>
              <a:t>Prioritizace činností podle potřeb jednotlivých obcí, etapizace</a:t>
            </a:r>
            <a:endParaRPr lang="cs-CZ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6EF903B-0A69-E597-664D-D2F357E51A62}"/>
              </a:ext>
            </a:extLst>
          </p:cNvPr>
          <p:cNvSpPr txBox="1"/>
          <p:nvPr/>
        </p:nvSpPr>
        <p:spPr>
          <a:xfrm>
            <a:off x="6433971" y="3088185"/>
            <a:ext cx="4438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1400" dirty="0">
                <a:latin typeface="+mj-lt"/>
              </a:rPr>
              <a:t>Stav odběratelů a aktivity nad rámec našich závazků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72489F6-C3E8-C7F2-8F8B-B63C196664B4}"/>
              </a:ext>
            </a:extLst>
          </p:cNvPr>
          <p:cNvCxnSpPr>
            <a:cxnSpLocks/>
          </p:cNvCxnSpPr>
          <p:nvPr/>
        </p:nvCxnSpPr>
        <p:spPr>
          <a:xfrm>
            <a:off x="6536984" y="3381711"/>
            <a:ext cx="4361001" cy="11083"/>
          </a:xfrm>
          <a:prstGeom prst="line">
            <a:avLst/>
          </a:prstGeom>
          <a:ln w="19050" cap="rnd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211EA2BF-B60B-BEB6-38C7-2C141BCDE5E3}"/>
              </a:ext>
            </a:extLst>
          </p:cNvPr>
          <p:cNvSpPr/>
          <p:nvPr/>
        </p:nvSpPr>
        <p:spPr bwMode="gray">
          <a:xfrm>
            <a:off x="6533787" y="3459795"/>
            <a:ext cx="4806213" cy="2923876"/>
          </a:xfrm>
          <a:prstGeom prst="roundRect">
            <a:avLst/>
          </a:prstGeom>
          <a:solidFill>
            <a:schemeClr val="bg1">
              <a:lumMod val="95000"/>
            </a:schemeClr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0FA5755-CF00-A969-395E-25E019E23BDD}"/>
              </a:ext>
            </a:extLst>
          </p:cNvPr>
          <p:cNvSpPr txBox="1"/>
          <p:nvPr/>
        </p:nvSpPr>
        <p:spPr>
          <a:xfrm>
            <a:off x="6604711" y="3479676"/>
            <a:ext cx="4705072" cy="29084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0975" marR="0" lvl="0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cs-CZ" sz="1100" dirty="0">
                <a:cs typeface="Segoe UI Light"/>
              </a:rPr>
              <a:t>Z </a:t>
            </a:r>
            <a:r>
              <a:rPr lang="cs-CZ" sz="1100" b="1" dirty="0">
                <a:cs typeface="Segoe UI Light"/>
              </a:rPr>
              <a:t>8.310 odpojených odběratelů </a:t>
            </a:r>
            <a:r>
              <a:rPr lang="cs-CZ" sz="1100" dirty="0">
                <a:cs typeface="Segoe UI Light"/>
              </a:rPr>
              <a:t>bylo </a:t>
            </a:r>
            <a:r>
              <a:rPr lang="cs-CZ" sz="1100" b="1" dirty="0">
                <a:cs typeface="Segoe UI Light"/>
              </a:rPr>
              <a:t>682 neaktivních</a:t>
            </a:r>
          </a:p>
          <a:p>
            <a:pPr marL="180975" marR="0" lvl="0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cs-CZ" sz="1100" b="1" dirty="0">
                <a:cs typeface="Segoe UI Light"/>
              </a:rPr>
              <a:t>K připojení </a:t>
            </a:r>
            <a:r>
              <a:rPr lang="cs-CZ" sz="1100" dirty="0">
                <a:cs typeface="Segoe UI Light"/>
              </a:rPr>
              <a:t>bylo </a:t>
            </a:r>
            <a:r>
              <a:rPr lang="cs-CZ" sz="1100" b="1" dirty="0">
                <a:cs typeface="Segoe UI Light"/>
              </a:rPr>
              <a:t>7.628 odběratelů </a:t>
            </a:r>
            <a:r>
              <a:rPr lang="cs-CZ" sz="1100" dirty="0">
                <a:cs typeface="Segoe UI Light"/>
              </a:rPr>
              <a:t>(100 %)</a:t>
            </a:r>
          </a:p>
          <a:p>
            <a:pPr marL="180975" marR="0" lvl="0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cs-CZ" sz="1100" b="1" dirty="0">
                <a:cs typeface="Segoe UI Light"/>
              </a:rPr>
              <a:t>K 18.12. </a:t>
            </a:r>
            <a:r>
              <a:rPr lang="cs-CZ" sz="1100" dirty="0">
                <a:cs typeface="Segoe UI Light"/>
              </a:rPr>
              <a:t>bylo </a:t>
            </a:r>
            <a:r>
              <a:rPr lang="cs-CZ" sz="1100" b="1" dirty="0">
                <a:cs typeface="Segoe UI Light"/>
              </a:rPr>
              <a:t>připojeno 7.614 </a:t>
            </a:r>
            <a:r>
              <a:rPr lang="cs-CZ" sz="1100" dirty="0">
                <a:cs typeface="Segoe UI Light"/>
              </a:rPr>
              <a:t>(99.82%) </a:t>
            </a:r>
            <a:r>
              <a:rPr lang="cs-CZ" sz="1100" b="1" dirty="0">
                <a:cs typeface="Segoe UI Light"/>
              </a:rPr>
              <a:t>odběratelů</a:t>
            </a:r>
          </a:p>
          <a:p>
            <a:pPr marL="180975" marR="0" lvl="0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cs-CZ" sz="1100" dirty="0">
                <a:cs typeface="Segoe UI Light"/>
              </a:rPr>
              <a:t>Zbývajících </a:t>
            </a:r>
            <a:r>
              <a:rPr lang="cs-CZ" sz="1100" b="1" dirty="0">
                <a:cs typeface="Segoe UI Light"/>
              </a:rPr>
              <a:t>5 odběratelů </a:t>
            </a:r>
            <a:r>
              <a:rPr lang="cs-CZ" sz="1100" dirty="0">
                <a:cs typeface="Segoe UI Light"/>
              </a:rPr>
              <a:t>(0.07%) bude připojeno </a:t>
            </a:r>
            <a:r>
              <a:rPr lang="cs-CZ" sz="1100" b="1" dirty="0">
                <a:cs typeface="Segoe UI Light"/>
              </a:rPr>
              <a:t>v roce 2025</a:t>
            </a:r>
            <a:r>
              <a:rPr lang="cs-CZ" sz="1100" dirty="0">
                <a:cs typeface="Segoe UI Light"/>
              </a:rPr>
              <a:t>. Některým jsme poskytli pomoc s </a:t>
            </a:r>
            <a:r>
              <a:rPr lang="cs-CZ" sz="1100" b="1" dirty="0">
                <a:cs typeface="Segoe UI Light"/>
              </a:rPr>
              <a:t>náhradním palivem </a:t>
            </a:r>
            <a:r>
              <a:rPr lang="cs-CZ" sz="1100" dirty="0">
                <a:cs typeface="Segoe UI Light"/>
              </a:rPr>
              <a:t>
</a:t>
            </a:r>
            <a:r>
              <a:rPr lang="cs-CZ" sz="1100" b="1" dirty="0">
                <a:cs typeface="Segoe UI Light"/>
              </a:rPr>
              <a:t>9 odběratelů </a:t>
            </a:r>
            <a:r>
              <a:rPr lang="cs-CZ" sz="1100" dirty="0">
                <a:cs typeface="Segoe UI Light"/>
              </a:rPr>
              <a:t>(0,12 %) </a:t>
            </a:r>
            <a:r>
              <a:rPr lang="cs-CZ" sz="1100" b="1" dirty="0">
                <a:cs typeface="Segoe UI Light"/>
              </a:rPr>
              <a:t>je nepřipojitelných </a:t>
            </a:r>
            <a:r>
              <a:rPr lang="cs-CZ" sz="1100" dirty="0">
                <a:cs typeface="Segoe UI Light"/>
              </a:rPr>
              <a:t>z důvodu demolic</a:t>
            </a:r>
            <a:endParaRPr lang="cs-CZ" sz="1200" b="1" dirty="0">
              <a:latin typeface="Segoe UI Light"/>
              <a:cs typeface="Segoe UI Light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100" dirty="0">
              <a:cs typeface="Segoe UI Light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dirty="0">
                <a:cs typeface="Segoe UI Light"/>
              </a:rPr>
              <a:t>Pro lokální </a:t>
            </a:r>
            <a:r>
              <a:rPr lang="cs-CZ" sz="1100" b="1" dirty="0">
                <a:cs typeface="Segoe UI Light"/>
              </a:rPr>
              <a:t>náhradní zásobování </a:t>
            </a:r>
            <a:r>
              <a:rPr lang="cs-CZ" sz="1100" dirty="0">
                <a:cs typeface="Segoe UI Light"/>
              </a:rPr>
              <a:t>byly využity </a:t>
            </a:r>
            <a:r>
              <a:rPr lang="cs-CZ" sz="1100" b="1" dirty="0">
                <a:cs typeface="Segoe UI Light"/>
              </a:rPr>
              <a:t>LNG zásobovací </a:t>
            </a:r>
            <a:r>
              <a:rPr lang="cs-CZ" sz="1100" dirty="0">
                <a:cs typeface="Segoe UI Light"/>
              </a:rPr>
              <a:t>vozy, </a:t>
            </a:r>
            <a:r>
              <a:rPr lang="cs-CZ" sz="1100" b="1" dirty="0">
                <a:cs typeface="Segoe UI Light"/>
              </a:rPr>
              <a:t>celkem 5</a:t>
            </a:r>
            <a:r>
              <a:rPr lang="cs-CZ" sz="1100" dirty="0">
                <a:cs typeface="Segoe UI Light"/>
              </a:rPr>
              <a:t> v kritickém období, z toho </a:t>
            </a:r>
            <a:r>
              <a:rPr lang="cs-CZ" sz="1100" b="1" dirty="0">
                <a:cs typeface="Segoe UI Light"/>
              </a:rPr>
              <a:t>1 </a:t>
            </a:r>
            <a:r>
              <a:rPr lang="cs-CZ" sz="1100" dirty="0">
                <a:cs typeface="Segoe UI Light"/>
              </a:rPr>
              <a:t>zůstává v provozu </a:t>
            </a:r>
            <a:r>
              <a:rPr lang="cs-CZ" sz="1100" b="1" dirty="0">
                <a:cs typeface="Segoe UI Light"/>
              </a:rPr>
              <a:t>během zimního období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dirty="0">
                <a:cs typeface="Segoe UI Light"/>
              </a:rPr>
              <a:t>Provedli jsme </a:t>
            </a:r>
            <a:r>
              <a:rPr lang="cs-CZ" sz="1100" b="1" dirty="0">
                <a:cs typeface="Segoe UI Light"/>
              </a:rPr>
              <a:t>opravy domovních pilířků </a:t>
            </a:r>
            <a:r>
              <a:rPr lang="cs-CZ" sz="1100" dirty="0">
                <a:cs typeface="Segoe UI Light"/>
              </a:rPr>
              <a:t>HUP </a:t>
            </a:r>
            <a:r>
              <a:rPr lang="cs-CZ" sz="1100" b="1" dirty="0">
                <a:cs typeface="Segoe UI Light"/>
              </a:rPr>
              <a:t>včetně částí </a:t>
            </a:r>
            <a:r>
              <a:rPr lang="cs-CZ" sz="1100" dirty="0">
                <a:cs typeface="Segoe UI Light"/>
              </a:rPr>
              <a:t>zařízení, které jsou součástí </a:t>
            </a:r>
            <a:r>
              <a:rPr lang="cs-CZ" sz="1100" b="1" dirty="0">
                <a:cs typeface="Segoe UI Light"/>
              </a:rPr>
              <a:t>odběrového plynového zařízení odběratele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b="1" dirty="0">
                <a:cs typeface="Segoe UI Light"/>
              </a:rPr>
              <a:t>Rekonstrukce </a:t>
            </a:r>
            <a:r>
              <a:rPr lang="cs-CZ" sz="1100" dirty="0">
                <a:cs typeface="Segoe UI Light"/>
              </a:rPr>
              <a:t>poškozených </a:t>
            </a:r>
            <a:r>
              <a:rPr lang="cs-CZ" sz="1100" b="1" dirty="0">
                <a:cs typeface="Segoe UI Light"/>
              </a:rPr>
              <a:t>cizích zákaznických přípojek</a:t>
            </a:r>
            <a:r>
              <a:rPr lang="cs-CZ" sz="1100" dirty="0">
                <a:cs typeface="Segoe UI Light"/>
              </a:rPr>
              <a:t>, s možným převodem do vlastnictví GN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78E886D-78E8-1752-A1E5-0A161AF7E81D}"/>
              </a:ext>
            </a:extLst>
          </p:cNvPr>
          <p:cNvSpPr txBox="1"/>
          <p:nvPr/>
        </p:nvSpPr>
        <p:spPr>
          <a:xfrm>
            <a:off x="636038" y="3089257"/>
            <a:ext cx="1884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1400" dirty="0">
                <a:latin typeface="+mj-lt"/>
              </a:rPr>
              <a:t>Úsilí k obnově</a:t>
            </a:r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A9990764-D52F-EADE-F306-E721488E4C35}"/>
              </a:ext>
            </a:extLst>
          </p:cNvPr>
          <p:cNvCxnSpPr>
            <a:cxnSpLocks/>
          </p:cNvCxnSpPr>
          <p:nvPr/>
        </p:nvCxnSpPr>
        <p:spPr>
          <a:xfrm>
            <a:off x="741033" y="3381711"/>
            <a:ext cx="4903309" cy="0"/>
          </a:xfrm>
          <a:prstGeom prst="line">
            <a:avLst/>
          </a:prstGeom>
          <a:ln w="19050" cap="rnd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5AB312C4-B9D1-C188-B1A8-70B97F165530}"/>
              </a:ext>
            </a:extLst>
          </p:cNvPr>
          <p:cNvSpPr/>
          <p:nvPr/>
        </p:nvSpPr>
        <p:spPr bwMode="gray">
          <a:xfrm>
            <a:off x="719373" y="3459795"/>
            <a:ext cx="5341511" cy="2947409"/>
          </a:xfrm>
          <a:prstGeom prst="roundRect">
            <a:avLst/>
          </a:prstGeom>
          <a:solidFill>
            <a:schemeClr val="bg1">
              <a:lumMod val="95000"/>
            </a:schemeClr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DA7814E-DC98-E1AD-2501-2A6E86773BBC}"/>
              </a:ext>
            </a:extLst>
          </p:cNvPr>
          <p:cNvSpPr txBox="1"/>
          <p:nvPr/>
        </p:nvSpPr>
        <p:spPr>
          <a:xfrm>
            <a:off x="882217" y="3499768"/>
            <a:ext cx="5173349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100" dirty="0">
              <a:cs typeface="Segoe UI Light"/>
            </a:endParaRPr>
          </a:p>
        </p:txBody>
      </p:sp>
      <p:pic>
        <p:nvPicPr>
          <p:cNvPr id="53" name="Grafický objekt 52" descr="Aktualizovat se souvislou výplní">
            <a:extLst>
              <a:ext uri="{FF2B5EF4-FFF2-40B4-BE49-F238E27FC236}">
                <a16:creationId xmlns:a16="http://schemas.microsoft.com/office/drawing/2014/main" id="{4386ED20-84D5-E1AF-1935-23A941026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6575" y="3158757"/>
            <a:ext cx="350556" cy="350556"/>
          </a:xfrm>
          <a:prstGeom prst="rect">
            <a:avLst/>
          </a:prstGeom>
        </p:spPr>
      </p:pic>
      <p:grpSp>
        <p:nvGrpSpPr>
          <p:cNvPr id="63" name="Skupina 62">
            <a:extLst>
              <a:ext uri="{FF2B5EF4-FFF2-40B4-BE49-F238E27FC236}">
                <a16:creationId xmlns:a16="http://schemas.microsoft.com/office/drawing/2014/main" id="{D1E2DF38-52F1-3746-E910-132F0165E2AE}"/>
              </a:ext>
            </a:extLst>
          </p:cNvPr>
          <p:cNvGrpSpPr/>
          <p:nvPr/>
        </p:nvGrpSpPr>
        <p:grpSpPr>
          <a:xfrm>
            <a:off x="10940615" y="3064928"/>
            <a:ext cx="484622" cy="529425"/>
            <a:chOff x="6543553" y="2393501"/>
            <a:chExt cx="484622" cy="529425"/>
          </a:xfrm>
        </p:grpSpPr>
        <p:pic>
          <p:nvPicPr>
            <p:cNvPr id="59" name="Grafický objekt 58" descr="Otevřená ruka se souvislou výplní">
              <a:extLst>
                <a:ext uri="{FF2B5EF4-FFF2-40B4-BE49-F238E27FC236}">
                  <a16:creationId xmlns:a16="http://schemas.microsoft.com/office/drawing/2014/main" id="{3A496F85-8FBF-7A88-C3B1-9E677CB63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43553" y="2438304"/>
              <a:ext cx="484622" cy="484622"/>
            </a:xfrm>
            <a:prstGeom prst="rect">
              <a:avLst/>
            </a:prstGeom>
          </p:spPr>
        </p:pic>
        <p:pic>
          <p:nvPicPr>
            <p:cNvPr id="61" name="Grafický objekt 60" descr="Srdce se souvislou výplní">
              <a:extLst>
                <a:ext uri="{FF2B5EF4-FFF2-40B4-BE49-F238E27FC236}">
                  <a16:creationId xmlns:a16="http://schemas.microsoft.com/office/drawing/2014/main" id="{B6064265-CF71-13B1-2932-05F85D52F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17764" y="2393501"/>
              <a:ext cx="241863" cy="241863"/>
            </a:xfrm>
            <a:prstGeom prst="rect">
              <a:avLst/>
            </a:prstGeom>
          </p:spPr>
        </p:pic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9C270DB7-8C08-6220-4410-4DA6639518EB}"/>
              </a:ext>
            </a:extLst>
          </p:cNvPr>
          <p:cNvSpPr txBox="1"/>
          <p:nvPr/>
        </p:nvSpPr>
        <p:spPr>
          <a:xfrm>
            <a:off x="749347" y="73261"/>
            <a:ext cx="5880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900" dirty="0"/>
              <a:t>31.3.2025</a:t>
            </a:r>
            <a:r>
              <a:rPr lang="cs-CZ" sz="900" dirty="0">
                <a:solidFill>
                  <a:schemeClr val="accent1"/>
                </a:solidFill>
              </a:rPr>
              <a:t> ǀ </a:t>
            </a:r>
            <a:r>
              <a:rPr lang="cs-CZ" sz="900" dirty="0"/>
              <a:t>Povodně 2024 v ČR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93A747D-1760-B197-4772-17DCC80FC8D2}"/>
              </a:ext>
            </a:extLst>
          </p:cNvPr>
          <p:cNvSpPr txBox="1"/>
          <p:nvPr/>
        </p:nvSpPr>
        <p:spPr>
          <a:xfrm>
            <a:off x="821055" y="3459795"/>
            <a:ext cx="5209571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dirty="0">
                <a:cs typeface="Segoe UI Light"/>
              </a:rPr>
              <a:t>Pro obnovu sítě bylo k dispozici </a:t>
            </a:r>
            <a:r>
              <a:rPr lang="cs-CZ" sz="1100" b="1" dirty="0">
                <a:cs typeface="Segoe UI Light"/>
              </a:rPr>
              <a:t>dostatečné množství </a:t>
            </a:r>
            <a:r>
              <a:rPr lang="cs-CZ" sz="1100" dirty="0">
                <a:cs typeface="Segoe UI Light"/>
              </a:rPr>
              <a:t>stavebních </a:t>
            </a:r>
            <a:r>
              <a:rPr lang="cs-CZ" sz="1100" b="1" dirty="0">
                <a:cs typeface="Segoe UI Light"/>
              </a:rPr>
              <a:t>kapacit</a:t>
            </a:r>
            <a:r>
              <a:rPr lang="cs-CZ" sz="1100" dirty="0">
                <a:cs typeface="Segoe UI Light"/>
              </a:rPr>
              <a:t>
Důležitá byla </a:t>
            </a:r>
            <a:r>
              <a:rPr lang="cs-CZ" sz="1100" b="1" dirty="0">
                <a:cs typeface="Segoe UI Light"/>
              </a:rPr>
              <a:t>prioritizace činností </a:t>
            </a:r>
            <a:r>
              <a:rPr lang="cs-CZ" sz="1100" dirty="0">
                <a:cs typeface="Segoe UI Light"/>
              </a:rPr>
              <a:t>podle potřeb jednotlivých obcí a </a:t>
            </a:r>
            <a:r>
              <a:rPr lang="cs-CZ" sz="1100" b="1" dirty="0">
                <a:cs typeface="Segoe UI Light"/>
              </a:rPr>
              <a:t>etapizace činností </a:t>
            </a:r>
            <a:r>
              <a:rPr lang="cs-CZ" sz="1100" dirty="0">
                <a:cs typeface="Segoe UI Light"/>
              </a:rPr>
              <a:t>vedoucích k obnově sítě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b="1" dirty="0">
                <a:cs typeface="Segoe UI Light"/>
              </a:rPr>
              <a:t>Chladné počasí </a:t>
            </a:r>
            <a:r>
              <a:rPr lang="cs-CZ" sz="1100" dirty="0">
                <a:cs typeface="Segoe UI Light"/>
              </a:rPr>
              <a:t>v postižené oblasti </a:t>
            </a:r>
            <a:r>
              <a:rPr lang="cs-CZ" sz="1100" b="1" dirty="0">
                <a:cs typeface="Segoe UI Light"/>
              </a:rPr>
              <a:t>ovlivňovalo </a:t>
            </a:r>
            <a:r>
              <a:rPr lang="cs-CZ" sz="1100" dirty="0">
                <a:cs typeface="Segoe UI Light"/>
              </a:rPr>
              <a:t>stavební </a:t>
            </a:r>
            <a:r>
              <a:rPr lang="cs-CZ" sz="1100" b="1" dirty="0">
                <a:cs typeface="Segoe UI Light"/>
              </a:rPr>
              <a:t>práce</a:t>
            </a:r>
            <a:r>
              <a:rPr lang="cs-CZ" sz="1100" dirty="0">
                <a:cs typeface="Segoe UI Light"/>
              </a:rPr>
              <a:t>
Některé </a:t>
            </a:r>
            <a:r>
              <a:rPr lang="cs-CZ" sz="1100" b="1" dirty="0">
                <a:cs typeface="Segoe UI Light"/>
              </a:rPr>
              <a:t>plynovody </a:t>
            </a:r>
            <a:r>
              <a:rPr lang="cs-CZ" sz="1100" dirty="0">
                <a:cs typeface="Segoe UI Light"/>
              </a:rPr>
              <a:t>jsou stále částečně </a:t>
            </a:r>
            <a:r>
              <a:rPr lang="cs-CZ" sz="1100" b="1" dirty="0">
                <a:cs typeface="Segoe UI Light"/>
              </a:rPr>
              <a:t>zaplaveny vodou</a:t>
            </a:r>
            <a:r>
              <a:rPr lang="cs-CZ" sz="1100" dirty="0">
                <a:cs typeface="Segoe UI Light"/>
              </a:rPr>
              <a:t>,</a:t>
            </a:r>
            <a:r>
              <a:rPr lang="cs-CZ" sz="1100" b="1" dirty="0">
                <a:cs typeface="Segoe UI Light"/>
              </a:rPr>
              <a:t> </a:t>
            </a:r>
            <a:r>
              <a:rPr lang="cs-CZ" sz="1100" dirty="0">
                <a:cs typeface="Segoe UI Light"/>
              </a:rPr>
              <a:t>problémy se zamrzáním v zimním období
Připravená </a:t>
            </a:r>
            <a:r>
              <a:rPr lang="cs-CZ" sz="1100" b="1" dirty="0">
                <a:cs typeface="Segoe UI Light"/>
              </a:rPr>
              <a:t>náhradní opatření </a:t>
            </a:r>
            <a:r>
              <a:rPr lang="cs-CZ" sz="1100" dirty="0">
                <a:cs typeface="Segoe UI Light"/>
              </a:rPr>
              <a:t>narážely na </a:t>
            </a:r>
            <a:r>
              <a:rPr lang="cs-CZ" sz="1100" b="1" dirty="0">
                <a:cs typeface="Segoe UI Light"/>
              </a:rPr>
              <a:t>neochotu vlastníků pozemků </a:t>
            </a:r>
            <a:r>
              <a:rPr lang="cs-CZ" sz="1100" dirty="0">
                <a:cs typeface="Segoe UI Light"/>
              </a:rPr>
              <a:t>pokládat provizorní potrubí na jejich pozemky
Zajistili jsme </a:t>
            </a:r>
            <a:r>
              <a:rPr lang="cs-CZ" sz="1100" b="1" dirty="0">
                <a:cs typeface="Segoe UI Light"/>
              </a:rPr>
              <a:t>opravy </a:t>
            </a:r>
            <a:r>
              <a:rPr lang="cs-CZ" sz="1100" dirty="0">
                <a:cs typeface="Segoe UI Light"/>
              </a:rPr>
              <a:t>částí </a:t>
            </a:r>
            <a:r>
              <a:rPr lang="cs-CZ" sz="1100" b="1" dirty="0">
                <a:cs typeface="Segoe UI Light"/>
              </a:rPr>
              <a:t>distribuční sítě</a:t>
            </a:r>
            <a:r>
              <a:rPr lang="cs-CZ" sz="1100" dirty="0">
                <a:cs typeface="Segoe UI Light"/>
              </a:rPr>
              <a:t>, které </a:t>
            </a:r>
            <a:r>
              <a:rPr lang="cs-CZ" sz="1100" b="1" dirty="0">
                <a:cs typeface="Segoe UI Light"/>
              </a:rPr>
              <a:t>nejsou ve vlastnictví GasNet</a:t>
            </a:r>
            <a:r>
              <a:rPr lang="cs-CZ" sz="1100" dirty="0">
                <a:cs typeface="Segoe UI Light"/>
              </a:rPr>
              <a:t>, s následným finančním vypořádáním
</a:t>
            </a:r>
            <a:r>
              <a:rPr lang="cs-CZ" sz="1100" b="1" dirty="0">
                <a:cs typeface="Segoe UI Light"/>
              </a:rPr>
              <a:t>Dokončovací práce </a:t>
            </a:r>
            <a:r>
              <a:rPr lang="cs-CZ" sz="1100" dirty="0">
                <a:cs typeface="Segoe UI Light"/>
              </a:rPr>
              <a:t>na opravách plynovodní sítě </a:t>
            </a:r>
            <a:r>
              <a:rPr lang="cs-CZ" sz="1100" b="1" dirty="0">
                <a:cs typeface="Segoe UI Light"/>
              </a:rPr>
              <a:t>budou pokračovat v roce 2025</a:t>
            </a:r>
            <a:r>
              <a:rPr lang="cs-CZ" sz="1100" dirty="0">
                <a:cs typeface="Segoe UI Light"/>
              </a:rPr>
              <a:t>, kdy předpokládáme dokončení </a:t>
            </a:r>
            <a:r>
              <a:rPr lang="cs-CZ" sz="1100" b="1" dirty="0">
                <a:cs typeface="Segoe UI Light"/>
              </a:rPr>
              <a:t>zokruhování sítě</a:t>
            </a:r>
            <a:r>
              <a:rPr lang="cs-CZ" sz="1100" dirty="0">
                <a:cs typeface="Segoe UI Light"/>
              </a:rPr>
              <a:t>, realizaci </a:t>
            </a:r>
            <a:r>
              <a:rPr lang="cs-CZ" sz="1100" b="1" dirty="0">
                <a:cs typeface="Segoe UI Light"/>
              </a:rPr>
              <a:t>podzemních protlaků </a:t>
            </a:r>
            <a:r>
              <a:rPr lang="cs-CZ" sz="1100" dirty="0">
                <a:cs typeface="Segoe UI Light"/>
              </a:rPr>
              <a:t>pro náhradu zničených mostních přejezdů a dokončení zemních prací pro zajištění řádného </a:t>
            </a:r>
            <a:r>
              <a:rPr lang="cs-CZ" sz="1100" b="1" dirty="0">
                <a:cs typeface="Segoe UI Light"/>
              </a:rPr>
              <a:t>krytí plynovodů</a:t>
            </a:r>
          </a:p>
        </p:txBody>
      </p:sp>
      <p:pic>
        <p:nvPicPr>
          <p:cNvPr id="28" name="F351AF7C-8AE1-4B7B-8314-4B44C878D497" descr="IMG_5125.jpg">
            <a:extLst>
              <a:ext uri="{FF2B5EF4-FFF2-40B4-BE49-F238E27FC236}">
                <a16:creationId xmlns:a16="http://schemas.microsoft.com/office/drawing/2014/main" id="{FC63855B-42B3-FEAF-A86A-6876B8E41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431" y="1087606"/>
            <a:ext cx="3496121" cy="1966567"/>
          </a:xfrm>
          <a:prstGeom prst="rect">
            <a:avLst/>
          </a:prstGeom>
          <a:effectLst>
            <a:outerShdw blurRad="50800" dist="50800" dir="2700000" algn="tl" rotWithShape="0">
              <a:schemeClr val="accent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668BF54D-6B74-48BD-81C4-807886A4A5F4" descr="IMG_5140.jpg">
            <a:extLst>
              <a:ext uri="{FF2B5EF4-FFF2-40B4-BE49-F238E27FC236}">
                <a16:creationId xmlns:a16="http://schemas.microsoft.com/office/drawing/2014/main" id="{4D480893-4236-4746-9C82-7AFD8FDF8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5504" y="1083248"/>
            <a:ext cx="1108116" cy="1969983"/>
          </a:xfrm>
          <a:prstGeom prst="rect">
            <a:avLst/>
          </a:prstGeom>
          <a:effectLst>
            <a:outerShdw blurRad="50800" dist="50800" dir="2700000" algn="tl" rotWithShape="0">
              <a:schemeClr val="accent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B1CAD153-A234-4CB9-82DB-5695BA543C2A" descr="IMG_5126.jpg">
            <a:extLst>
              <a:ext uri="{FF2B5EF4-FFF2-40B4-BE49-F238E27FC236}">
                <a16:creationId xmlns:a16="http://schemas.microsoft.com/office/drawing/2014/main" id="{E9651A2C-5ECC-CB20-3F3F-CCC220BAE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474" y="1083248"/>
            <a:ext cx="1108116" cy="1969984"/>
          </a:xfrm>
          <a:prstGeom prst="rect">
            <a:avLst/>
          </a:prstGeom>
          <a:effectLst>
            <a:outerShdw blurRad="50800" dist="50800" dir="2700000" algn="tl" rotWithShape="0">
              <a:schemeClr val="accent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66721DBD-1573-48F3-84D1-E9F716748BBA" descr="IMG_5150.jpg">
            <a:extLst>
              <a:ext uri="{FF2B5EF4-FFF2-40B4-BE49-F238E27FC236}">
                <a16:creationId xmlns:a16="http://schemas.microsoft.com/office/drawing/2014/main" id="{EA5DFEC5-9914-83EC-0B58-143318307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535" y="1085907"/>
            <a:ext cx="3497465" cy="1967324"/>
          </a:xfrm>
          <a:prstGeom prst="rect">
            <a:avLst/>
          </a:prstGeom>
          <a:effectLst>
            <a:outerShdw blurRad="50800" dist="50800" dir="2700000" algn="tl" rotWithShape="0">
              <a:schemeClr val="accent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73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159EAAF-76C3-3025-430E-0878AA00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0487" y="6543057"/>
            <a:ext cx="432000" cy="180000"/>
          </a:xfrm>
        </p:spPr>
        <p:txBody>
          <a:bodyPr/>
          <a:lstStyle/>
          <a:p>
            <a:fld id="{46545F21-C657-4764-B5B2-92A02BE34E1E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DBFDE64E-8B89-AE2B-EEBC-4FC05A78F827}"/>
              </a:ext>
            </a:extLst>
          </p:cNvPr>
          <p:cNvSpPr/>
          <p:nvPr/>
        </p:nvSpPr>
        <p:spPr bwMode="gray">
          <a:xfrm>
            <a:off x="8502502" y="91839"/>
            <a:ext cx="3689498" cy="180000"/>
          </a:xfrm>
          <a:prstGeom prst="roundRect">
            <a:avLst/>
          </a:prstGeom>
          <a:solidFill>
            <a:schemeClr val="bg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cs-CZ" sz="900" dirty="0">
                <a:solidFill>
                  <a:schemeClr val="tx1"/>
                </a:solidFill>
              </a:rPr>
              <a:t>Příprava na živelnou katastrofu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CDC2232-1D45-2665-681E-E0F2AB8318F2}"/>
              </a:ext>
            </a:extLst>
          </p:cNvPr>
          <p:cNvSpPr txBox="1"/>
          <p:nvPr/>
        </p:nvSpPr>
        <p:spPr>
          <a:xfrm>
            <a:off x="807016" y="1175415"/>
            <a:ext cx="6208926" cy="292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1100" b="1" dirty="0">
                <a:cs typeface="Segoe UI Light"/>
              </a:rPr>
              <a:t>Ve čtvrtek 12.9.</a:t>
            </a:r>
            <a:r>
              <a:rPr lang="cs-CZ" sz="1100" dirty="0">
                <a:cs typeface="Segoe UI Light"/>
              </a:rPr>
              <a:t>, kdy již bylo zřejmé, že </a:t>
            </a:r>
            <a:r>
              <a:rPr lang="cs-CZ" sz="1100" b="1" dirty="0">
                <a:cs typeface="Segoe UI Light"/>
              </a:rPr>
              <a:t>tlaková níže Boris </a:t>
            </a:r>
            <a:r>
              <a:rPr lang="cs-CZ" sz="1100" dirty="0">
                <a:cs typeface="Segoe UI Light"/>
              </a:rPr>
              <a:t>a s ní předpovídané silné srážky významně ovlivní meteorologické podmínky ve střední Evropě, byla svolána </a:t>
            </a:r>
            <a:r>
              <a:rPr lang="cs-CZ" sz="1100" b="1" dirty="0">
                <a:cs typeface="Segoe UI Light"/>
              </a:rPr>
              <a:t>přípravná schůzka před povodněmi:</a:t>
            </a:r>
            <a:endParaRPr lang="cs-CZ" sz="1100" dirty="0">
              <a:cs typeface="Segoe UI Light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b="1" dirty="0">
                <a:cs typeface="Segoe UI Light"/>
              </a:rPr>
              <a:t>Rozšíření pohotovostní služby </a:t>
            </a:r>
            <a:r>
              <a:rPr lang="cs-CZ" sz="1100" dirty="0">
                <a:cs typeface="Segoe UI Light"/>
              </a:rPr>
              <a:t>pro kritické období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b="1" dirty="0">
                <a:cs typeface="Segoe UI Light"/>
              </a:rPr>
              <a:t>Příprava OOPP a vybavení zaměstnanců</a:t>
            </a:r>
            <a:r>
              <a:rPr lang="cs-CZ" sz="1100" dirty="0">
                <a:cs typeface="Segoe UI Light"/>
              </a:rPr>
              <a:t>: nepromokavý oblek, suché náhradní oblečení, holínky, elektrocentrály (natankovat), detekční a lokační technika, nabití el. bateriových zařízení, udržovat MT v nabitém stavu, dobít powerbanky a tablety, stláčedla, …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b="1" dirty="0">
                <a:cs typeface="Segoe UI Light"/>
              </a:rPr>
              <a:t>Zajištění služebních vozidel mimo ohroženou oblast</a:t>
            </a:r>
            <a:r>
              <a:rPr lang="cs-CZ" sz="1100" dirty="0">
                <a:cs typeface="Segoe UI Light"/>
              </a:rPr>
              <a:t>, přemístění z areálu GN do místa bydliště zaměstnance, mimo záplavovou oblast, doplnění PHM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dirty="0">
                <a:cs typeface="Segoe UI Light"/>
              </a:rPr>
              <a:t>Příprava a </a:t>
            </a:r>
            <a:r>
              <a:rPr lang="cs-CZ" sz="1100" b="1" dirty="0">
                <a:cs typeface="Segoe UI Light"/>
              </a:rPr>
              <a:t>vyklizení záplavového území </a:t>
            </a:r>
            <a:r>
              <a:rPr lang="cs-CZ" sz="1100" dirty="0">
                <a:cs typeface="Segoe UI Light"/>
              </a:rPr>
              <a:t>(GN Olomouc, PZP Lobodice) na zatopení vodou: skladové a sklepní prostory, archivy, sklad plynoměrů, materiálu a odorantu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b="1" dirty="0">
                <a:cs typeface="Segoe UI Light"/>
              </a:rPr>
              <a:t>Příprava PZ na povodňový stav</a:t>
            </a:r>
            <a:r>
              <a:rPr lang="cs-CZ" sz="1100" dirty="0">
                <a:cs typeface="Segoe UI Light"/>
              </a:rPr>
              <a:t>, zmapování a vytipování klíčových TU, vytipování ohrožených nadzemních přechodů, označení polohy TU reflexní barvou na viditelném vyvýšeném místě, zmapování rizikových RS, …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b="1" dirty="0">
                <a:cs typeface="Segoe UI Light"/>
              </a:rPr>
              <a:t>Kontrola kompletnosti </a:t>
            </a:r>
            <a:r>
              <a:rPr lang="cs-CZ" sz="1100" dirty="0">
                <a:cs typeface="Segoe UI Light"/>
              </a:rPr>
              <a:t>papírových </a:t>
            </a:r>
            <a:r>
              <a:rPr lang="cs-CZ" sz="1100" b="1" dirty="0">
                <a:cs typeface="Segoe UI Light"/>
              </a:rPr>
              <a:t>map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D40768F-31C8-3A70-5D73-65F3E93FBC2F}"/>
              </a:ext>
            </a:extLst>
          </p:cNvPr>
          <p:cNvSpPr txBox="1"/>
          <p:nvPr/>
        </p:nvSpPr>
        <p:spPr>
          <a:xfrm>
            <a:off x="715574" y="497809"/>
            <a:ext cx="10633609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2800" dirty="0">
                <a:solidFill>
                  <a:prstClr val="black"/>
                </a:solidFill>
                <a:latin typeface="Segoe UI Semibold"/>
              </a:rPr>
              <a:t>Příprava na živelnou katastrofu</a:t>
            </a:r>
            <a:endParaRPr lang="cs-CZ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11E58C6-161F-3415-3DF3-2C2176FCBED9}"/>
              </a:ext>
            </a:extLst>
          </p:cNvPr>
          <p:cNvSpPr txBox="1"/>
          <p:nvPr/>
        </p:nvSpPr>
        <p:spPr>
          <a:xfrm>
            <a:off x="749347" y="73261"/>
            <a:ext cx="5880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900" dirty="0"/>
              <a:t>31.3.2025</a:t>
            </a:r>
            <a:r>
              <a:rPr lang="cs-CZ" sz="900" dirty="0">
                <a:solidFill>
                  <a:schemeClr val="accent1"/>
                </a:solidFill>
              </a:rPr>
              <a:t> ǀ </a:t>
            </a:r>
            <a:r>
              <a:rPr lang="cs-CZ" sz="900" dirty="0"/>
              <a:t>Povodně 2024 v ČR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C0ED179-790B-99AA-2823-4EBCA9B19A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996" y="534186"/>
            <a:ext cx="3786680" cy="2840010"/>
          </a:xfrm>
          <a:prstGeom prst="rect">
            <a:avLst/>
          </a:prstGeom>
          <a:effectLst>
            <a:outerShdw blurRad="50800" dist="50800" dir="2700000" algn="tl" rotWithShape="0">
              <a:schemeClr val="accent2">
                <a:alpha val="40000"/>
              </a:schemeClr>
            </a:outerShdw>
          </a:effectLst>
        </p:spPr>
      </p:pic>
      <p:pic>
        <p:nvPicPr>
          <p:cNvPr id="15" name="Obrázek 14" descr="Obsah obrázku venku, území, strom, ulice&#10;&#10;Popis byl vytvořen automaticky">
            <a:extLst>
              <a:ext uri="{FF2B5EF4-FFF2-40B4-BE49-F238E27FC236}">
                <a16:creationId xmlns:a16="http://schemas.microsoft.com/office/drawing/2014/main" id="{66F9F1D7-7504-1ECB-E425-7CC86F5BB4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996" y="3483805"/>
            <a:ext cx="3786680" cy="2840010"/>
          </a:xfrm>
          <a:prstGeom prst="rect">
            <a:avLst/>
          </a:prstGeom>
          <a:effectLst>
            <a:outerShdw blurRad="50800" dist="50800" dir="2700000" algn="tl" rotWithShape="0">
              <a:schemeClr val="accent2">
                <a:alpha val="40000"/>
              </a:scheme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0B6B822-B849-9EBD-6F3D-578E73906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16" y="4244037"/>
            <a:ext cx="2748751" cy="2079778"/>
          </a:xfrm>
          <a:prstGeom prst="rect">
            <a:avLst/>
          </a:prstGeom>
          <a:effectLst>
            <a:outerShdw blurRad="50800" dist="50800" dir="2700000" algn="tl" rotWithShape="0">
              <a:schemeClr val="accent2">
                <a:alpha val="40000"/>
              </a:schemeClr>
            </a:outerShdw>
          </a:effectLst>
        </p:spPr>
      </p:pic>
      <p:pic>
        <p:nvPicPr>
          <p:cNvPr id="8" name="Obrázek 7" descr="Obsah obrázku venku, rostlina, voda, tráva&#10;&#10;Popis byl vytvořen automaticky">
            <a:extLst>
              <a:ext uri="{FF2B5EF4-FFF2-40B4-BE49-F238E27FC236}">
                <a16:creationId xmlns:a16="http://schemas.microsoft.com/office/drawing/2014/main" id="{00F9C29F-8C74-D49F-7E7F-90E8D7E8B2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906" y="4244037"/>
            <a:ext cx="2773036" cy="2079778"/>
          </a:xfrm>
          <a:prstGeom prst="rect">
            <a:avLst/>
          </a:prstGeom>
          <a:effectLst>
            <a:outerShdw blurRad="50800" dist="50800" dir="2700000" algn="tl" rotWithShape="0">
              <a:schemeClr val="accent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455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159EAAF-76C3-3025-430E-0878AA00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0487" y="6543057"/>
            <a:ext cx="432000" cy="180000"/>
          </a:xfrm>
        </p:spPr>
        <p:txBody>
          <a:bodyPr/>
          <a:lstStyle/>
          <a:p>
            <a:fld id="{46545F21-C657-4764-B5B2-92A02BE34E1E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DBFDE64E-8B89-AE2B-EEBC-4FC05A78F827}"/>
              </a:ext>
            </a:extLst>
          </p:cNvPr>
          <p:cNvSpPr/>
          <p:nvPr/>
        </p:nvSpPr>
        <p:spPr bwMode="gray">
          <a:xfrm>
            <a:off x="8502502" y="91839"/>
            <a:ext cx="3689498" cy="180000"/>
          </a:xfrm>
          <a:prstGeom prst="roundRect">
            <a:avLst/>
          </a:prstGeom>
          <a:solidFill>
            <a:schemeClr val="bg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cs-CZ" sz="900" dirty="0">
                <a:solidFill>
                  <a:schemeClr val="tx1"/>
                </a:solidFill>
              </a:rPr>
              <a:t>Průběh, monitoring, etapizace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CDC2232-1D45-2665-681E-E0F2AB8318F2}"/>
              </a:ext>
            </a:extLst>
          </p:cNvPr>
          <p:cNvSpPr txBox="1"/>
          <p:nvPr/>
        </p:nvSpPr>
        <p:spPr>
          <a:xfrm>
            <a:off x="749347" y="1383479"/>
            <a:ext cx="5501349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b="1" dirty="0">
                <a:cs typeface="Segoe UI Light"/>
              </a:rPr>
              <a:t>Bezpečné odstavení sítě </a:t>
            </a:r>
            <a:r>
              <a:rPr lang="cs-CZ" sz="1100" dirty="0">
                <a:cs typeface="Segoe UI Light"/>
              </a:rPr>
              <a:t>na RS a TU. Na základě hlášení obyvatel „Je cítit plyn“ a najetí RS na maximální průtok ze SCADA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dirty="0">
                <a:cs typeface="Segoe UI Light"/>
              </a:rPr>
              <a:t>Naši </a:t>
            </a:r>
            <a:r>
              <a:rPr lang="cs-CZ" sz="1100" b="1" dirty="0">
                <a:cs typeface="Segoe UI Light"/>
              </a:rPr>
              <a:t>pracovníci byli </a:t>
            </a:r>
            <a:r>
              <a:rPr lang="cs-CZ" sz="1100" dirty="0">
                <a:cs typeface="Segoe UI Light"/>
              </a:rPr>
              <a:t>v Jeseníku </a:t>
            </a:r>
            <a:r>
              <a:rPr lang="cs-CZ" sz="1100" b="1" dirty="0">
                <a:cs typeface="Segoe UI Light"/>
              </a:rPr>
              <a:t>odříznuti</a:t>
            </a:r>
            <a:r>
              <a:rPr lang="cs-CZ" sz="1100" dirty="0">
                <a:cs typeface="Segoe UI Light"/>
              </a:rPr>
              <a:t>, nocovali na čerpací stanici, sobota 18:00 -  pondělí 17:3, 47 h bez přerušení. Co na to </a:t>
            </a:r>
            <a:r>
              <a:rPr lang="cs-CZ" sz="1100" b="1" dirty="0">
                <a:cs typeface="Segoe UI Light"/>
              </a:rPr>
              <a:t>zákoník práce?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dirty="0">
                <a:cs typeface="Segoe UI Light"/>
              </a:rPr>
              <a:t>V prvních 2 dnech </a:t>
            </a:r>
            <a:r>
              <a:rPr lang="cs-CZ" sz="1100" b="1" dirty="0">
                <a:cs typeface="Segoe UI Light"/>
              </a:rPr>
              <a:t>nefungovalo mobilní </a:t>
            </a:r>
            <a:r>
              <a:rPr lang="cs-CZ" sz="1100" dirty="0">
                <a:cs typeface="Segoe UI Light"/>
              </a:rPr>
              <a:t>telefonní </a:t>
            </a:r>
            <a:r>
              <a:rPr lang="cs-CZ" sz="1100" b="1" dirty="0">
                <a:cs typeface="Segoe UI Light"/>
              </a:rPr>
              <a:t>spojení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b="1" dirty="0">
                <a:cs typeface="Segoe UI Light"/>
              </a:rPr>
              <a:t>Do </a:t>
            </a:r>
            <a:r>
              <a:rPr lang="cs-CZ" sz="1100" dirty="0">
                <a:cs typeface="Segoe UI Light"/>
              </a:rPr>
              <a:t>některých </a:t>
            </a:r>
            <a:r>
              <a:rPr lang="cs-CZ" sz="1100" b="1" dirty="0">
                <a:cs typeface="Segoe UI Light"/>
              </a:rPr>
              <a:t>lokalit jsme se 3 dny</a:t>
            </a:r>
            <a:r>
              <a:rPr lang="cs-CZ" sz="1100" dirty="0">
                <a:cs typeface="Segoe UI Light"/>
              </a:rPr>
              <a:t> </a:t>
            </a:r>
            <a:r>
              <a:rPr lang="cs-CZ" sz="1100" b="1" dirty="0">
                <a:cs typeface="Segoe UI Light"/>
              </a:rPr>
              <a:t>nedostali, </a:t>
            </a:r>
            <a:r>
              <a:rPr lang="cs-CZ" sz="1100" dirty="0">
                <a:cs typeface="Segoe UI Light"/>
              </a:rPr>
              <a:t>ani s dopravní technikou 4x4 / 8x8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dirty="0">
                <a:cs typeface="Segoe UI Light"/>
              </a:rPr>
              <a:t>Hlad po informacích: </a:t>
            </a:r>
            <a:r>
              <a:rPr lang="cs-CZ" sz="1100" b="1" dirty="0">
                <a:cs typeface="Segoe UI Light"/>
              </a:rPr>
              <a:t>Kdy nám zprovozníte plyn?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D40768F-31C8-3A70-5D73-65F3E93FBC2F}"/>
              </a:ext>
            </a:extLst>
          </p:cNvPr>
          <p:cNvSpPr txBox="1"/>
          <p:nvPr/>
        </p:nvSpPr>
        <p:spPr>
          <a:xfrm>
            <a:off x="715574" y="497809"/>
            <a:ext cx="10633609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2800" dirty="0">
                <a:solidFill>
                  <a:prstClr val="black"/>
                </a:solidFill>
                <a:latin typeface="Segoe UI Semibold"/>
              </a:rPr>
              <a:t>Průběh živelné události:</a:t>
            </a:r>
            <a:endParaRPr lang="cs-CZ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7F1A610-7C9A-1A5A-CFE7-D81134638958}"/>
              </a:ext>
            </a:extLst>
          </p:cNvPr>
          <p:cNvSpPr txBox="1"/>
          <p:nvPr/>
        </p:nvSpPr>
        <p:spPr>
          <a:xfrm>
            <a:off x="836881" y="1123303"/>
            <a:ext cx="4223825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První fáze zásahu: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9F89FF6-045E-863E-EFFA-EA8DB6E8630F}"/>
              </a:ext>
            </a:extLst>
          </p:cNvPr>
          <p:cNvSpPr txBox="1"/>
          <p:nvPr/>
        </p:nvSpPr>
        <p:spPr>
          <a:xfrm>
            <a:off x="854627" y="3262052"/>
            <a:ext cx="4223825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Monitoring škod a evidence: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6FF7DD1-302D-BDEB-ABE0-7158FD661A86}"/>
              </a:ext>
            </a:extLst>
          </p:cNvPr>
          <p:cNvSpPr txBox="1"/>
          <p:nvPr/>
        </p:nvSpPr>
        <p:spPr>
          <a:xfrm>
            <a:off x="6503789" y="664897"/>
            <a:ext cx="5308595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Etapizace obnovy dodávek, předání lokalit a etap dodavatelům: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EF62D74-612A-966A-9385-2AA2E31FB273}"/>
              </a:ext>
            </a:extLst>
          </p:cNvPr>
          <p:cNvSpPr txBox="1"/>
          <p:nvPr/>
        </p:nvSpPr>
        <p:spPr>
          <a:xfrm>
            <a:off x="6520415" y="3829253"/>
            <a:ext cx="5161290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BOZP, informace, evidence: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BEB0258-FF81-9F31-7AE4-D5EA8CD95F20}"/>
              </a:ext>
            </a:extLst>
          </p:cNvPr>
          <p:cNvSpPr txBox="1"/>
          <p:nvPr/>
        </p:nvSpPr>
        <p:spPr>
          <a:xfrm>
            <a:off x="6449509" y="4076834"/>
            <a:ext cx="4907987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b="1" dirty="0">
                <a:cs typeface="Segoe UI Light"/>
              </a:rPr>
              <a:t>Zajištění </a:t>
            </a:r>
            <a:r>
              <a:rPr lang="cs-CZ" sz="1100" dirty="0">
                <a:cs typeface="Segoe UI Light"/>
              </a:rPr>
              <a:t>stejné </a:t>
            </a:r>
            <a:r>
              <a:rPr lang="cs-CZ" sz="1100" b="1" dirty="0">
                <a:cs typeface="Segoe UI Light"/>
              </a:rPr>
              <a:t>míry bezpečnosti </a:t>
            </a:r>
            <a:r>
              <a:rPr lang="cs-CZ" sz="1100" dirty="0">
                <a:cs typeface="Segoe UI Light"/>
              </a:rPr>
              <a:t>jako při standardním pracovním postupu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b="1" dirty="0">
                <a:cs typeface="Segoe UI Light"/>
              </a:rPr>
              <a:t>Eliminace povinnosti používat </a:t>
            </a:r>
            <a:r>
              <a:rPr lang="cs-CZ" sz="1100" dirty="0">
                <a:cs typeface="Segoe UI Light"/>
              </a:rPr>
              <a:t>pro tyto činnosti podpůrné a evidenční </a:t>
            </a:r>
            <a:r>
              <a:rPr lang="cs-CZ" sz="1100" b="1" dirty="0">
                <a:cs typeface="Segoe UI Light"/>
              </a:rPr>
              <a:t>IT </a:t>
            </a:r>
            <a:r>
              <a:rPr lang="cs-CZ" sz="1100" dirty="0">
                <a:cs typeface="Segoe UI Light"/>
              </a:rPr>
              <a:t>systémy (práce na </a:t>
            </a:r>
            <a:r>
              <a:rPr lang="cs-CZ" sz="1100" dirty="0" err="1">
                <a:cs typeface="Segoe UI Light"/>
              </a:rPr>
              <a:t>PíP</a:t>
            </a:r>
            <a:r>
              <a:rPr lang="cs-CZ" sz="1100" dirty="0">
                <a:cs typeface="Segoe UI Light"/>
              </a:rPr>
              <a:t>, činnosti není nutné evidovat v EVIS a ZOPS)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dirty="0">
                <a:cs typeface="Segoe UI Light"/>
              </a:rPr>
              <a:t>Postupy </a:t>
            </a:r>
            <a:r>
              <a:rPr lang="cs-CZ" sz="1100" b="1" dirty="0">
                <a:cs typeface="Segoe UI Light"/>
              </a:rPr>
              <a:t>ověření těsnosti</a:t>
            </a:r>
            <a:r>
              <a:rPr lang="cs-CZ" sz="1100" dirty="0">
                <a:cs typeface="Segoe UI Light"/>
              </a:rPr>
              <a:t>, výpočet</a:t>
            </a:r>
            <a:endParaRPr lang="cs-CZ" sz="1100" b="1" dirty="0">
              <a:cs typeface="Segoe UI Light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b="1" dirty="0">
                <a:cs typeface="Segoe UI Light"/>
              </a:rPr>
              <a:t>Informace pro odběratele </a:t>
            </a:r>
            <a:r>
              <a:rPr lang="cs-CZ" sz="1100" dirty="0">
                <a:cs typeface="Segoe UI Light"/>
              </a:rPr>
              <a:t>k </a:t>
            </a:r>
            <a:r>
              <a:rPr lang="cs-CZ" sz="1100" b="1" dirty="0">
                <a:cs typeface="Segoe UI Light"/>
              </a:rPr>
              <a:t>obnově OPZ</a:t>
            </a:r>
            <a:r>
              <a:rPr lang="cs-CZ" sz="1100" dirty="0">
                <a:cs typeface="Segoe UI Light"/>
              </a:rPr>
              <a:t>, spoluúčast GasNet, </a:t>
            </a:r>
            <a:r>
              <a:rPr lang="cs-CZ" sz="1100" b="1" dirty="0">
                <a:cs typeface="Segoe UI Light"/>
              </a:rPr>
              <a:t>seznam firem </a:t>
            </a:r>
            <a:r>
              <a:rPr lang="cs-CZ" sz="1100" dirty="0">
                <a:cs typeface="Segoe UI Light"/>
              </a:rPr>
              <a:t>pro práce na OPZ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b="1" dirty="0">
                <a:cs typeface="Segoe UI Light"/>
              </a:rPr>
              <a:t>Postupy vpouštění plynu </a:t>
            </a:r>
            <a:r>
              <a:rPr lang="cs-CZ" sz="1100" dirty="0">
                <a:cs typeface="Segoe UI Light"/>
              </a:rPr>
              <a:t>do OPZ pro dodavatele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b="1" dirty="0">
                <a:cs typeface="Segoe UI Light"/>
              </a:rPr>
              <a:t>(Preventivní) výměny plynoměrů </a:t>
            </a:r>
            <a:r>
              <a:rPr lang="cs-CZ" sz="1100" dirty="0">
                <a:cs typeface="Segoe UI Light"/>
              </a:rPr>
              <a:t>a </a:t>
            </a:r>
            <a:r>
              <a:rPr lang="cs-CZ" sz="1100" b="1" dirty="0">
                <a:cs typeface="Segoe UI Light"/>
              </a:rPr>
              <a:t>regulátorů </a:t>
            </a:r>
            <a:r>
              <a:rPr lang="cs-CZ" sz="1100" dirty="0">
                <a:cs typeface="Segoe UI Light"/>
              </a:rPr>
              <a:t>tlaku plynu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b="1" dirty="0">
                <a:cs typeface="Segoe UI Light"/>
              </a:rPr>
              <a:t>Poučení z krizového vývoje</a:t>
            </a:r>
            <a:r>
              <a:rPr lang="cs-CZ" sz="1100" dirty="0">
                <a:cs typeface="Segoe UI Light"/>
              </a:rPr>
              <a:t>: příprava </a:t>
            </a:r>
            <a:r>
              <a:rPr lang="cs-CZ" sz="1100" b="1" dirty="0">
                <a:cs typeface="Segoe UI Light"/>
              </a:rPr>
              <a:t>postupu pro </a:t>
            </a:r>
            <a:r>
              <a:rPr lang="cs-CZ" sz="1100" dirty="0">
                <a:cs typeface="Segoe UI Light"/>
              </a:rPr>
              <a:t>příští </a:t>
            </a:r>
            <a:r>
              <a:rPr lang="cs-CZ" sz="1100" b="1" dirty="0">
                <a:cs typeface="Segoe UI Light"/>
              </a:rPr>
              <a:t>živelnou událost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E03974-27E7-DA95-3E8F-D81E35A55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728" y="991821"/>
            <a:ext cx="5048250" cy="15811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A1237D5-4119-6632-D282-F857C4F67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96" y="3526046"/>
            <a:ext cx="2914650" cy="193357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324665B-6843-F1DA-5875-D35D2CFCA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046" y="3526046"/>
            <a:ext cx="2533650" cy="193357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2D25F94-17F5-CB27-63E9-540BDFCD221F}"/>
              </a:ext>
            </a:extLst>
          </p:cNvPr>
          <p:cNvSpPr txBox="1"/>
          <p:nvPr/>
        </p:nvSpPr>
        <p:spPr>
          <a:xfrm>
            <a:off x="749347" y="73261"/>
            <a:ext cx="5880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900" dirty="0"/>
              <a:t>31.3.2025</a:t>
            </a:r>
            <a:r>
              <a:rPr lang="cs-CZ" sz="900" dirty="0">
                <a:solidFill>
                  <a:schemeClr val="accent1"/>
                </a:solidFill>
              </a:rPr>
              <a:t> ǀ </a:t>
            </a:r>
            <a:r>
              <a:rPr lang="cs-CZ" sz="900" dirty="0"/>
              <a:t>Povodně 2024 v ČR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B3EE652-A69F-E05D-52CE-C0D87663C7B8}"/>
              </a:ext>
            </a:extLst>
          </p:cNvPr>
          <p:cNvSpPr txBox="1"/>
          <p:nvPr/>
        </p:nvSpPr>
        <p:spPr>
          <a:xfrm>
            <a:off x="6441196" y="2645204"/>
            <a:ext cx="524882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b="1" dirty="0">
                <a:cs typeface="Segoe UI Light"/>
              </a:rPr>
              <a:t>Rozdělení lokalit </a:t>
            </a:r>
            <a:r>
              <a:rPr lang="cs-CZ" sz="1100" dirty="0">
                <a:cs typeface="Segoe UI Light"/>
              </a:rPr>
              <a:t>a </a:t>
            </a:r>
            <a:r>
              <a:rPr lang="cs-CZ" sz="1100" b="1" dirty="0">
                <a:cs typeface="Segoe UI Light"/>
              </a:rPr>
              <a:t>etap mezi </a:t>
            </a:r>
            <a:r>
              <a:rPr lang="cs-CZ" sz="1100" dirty="0">
                <a:cs typeface="Segoe UI Light"/>
              </a:rPr>
              <a:t>jednotlivé </a:t>
            </a:r>
            <a:r>
              <a:rPr lang="cs-CZ" sz="1100" b="1" dirty="0">
                <a:cs typeface="Segoe UI Light"/>
              </a:rPr>
              <a:t>dodavatele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b="1" dirty="0">
                <a:cs typeface="Segoe UI Light"/>
              </a:rPr>
              <a:t>Postupy obnovy </a:t>
            </a:r>
            <a:r>
              <a:rPr lang="cs-CZ" sz="1100" dirty="0">
                <a:cs typeface="Segoe UI Light"/>
              </a:rPr>
              <a:t>distribuce plynu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b="1" dirty="0">
                <a:cs typeface="Segoe UI Light"/>
              </a:rPr>
              <a:t>Pravidla pro PZN</a:t>
            </a:r>
            <a:r>
              <a:rPr lang="cs-CZ" sz="1100" dirty="0">
                <a:cs typeface="Segoe UI Light"/>
              </a:rPr>
              <a:t>, pracovní postupy → pracovní příkazy (</a:t>
            </a:r>
            <a:r>
              <a:rPr lang="cs-CZ" sz="1100" dirty="0" err="1">
                <a:cs typeface="Segoe UI Light"/>
              </a:rPr>
              <a:t>PíP</a:t>
            </a:r>
            <a:r>
              <a:rPr lang="cs-CZ" sz="1100" dirty="0">
                <a:cs typeface="Segoe UI Light"/>
              </a:rPr>
              <a:t>)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b="1" dirty="0">
                <a:cs typeface="Segoe UI Light"/>
              </a:rPr>
              <a:t>Zrychlení procesu přípravy </a:t>
            </a:r>
            <a:r>
              <a:rPr lang="cs-CZ" sz="1100" dirty="0">
                <a:cs typeface="Segoe UI Light"/>
              </a:rPr>
              <a:t>a schvalování podkladů pro PZN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100" b="1" dirty="0">
              <a:cs typeface="Segoe UI Ligh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8EE7429-AFE4-13E1-FEC7-021930D6DB71}"/>
              </a:ext>
            </a:extLst>
          </p:cNvPr>
          <p:cNvSpPr txBox="1"/>
          <p:nvPr/>
        </p:nvSpPr>
        <p:spPr>
          <a:xfrm>
            <a:off x="749347" y="5460939"/>
            <a:ext cx="55013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100" b="1" dirty="0">
                <a:cs typeface="Segoe UI Light"/>
              </a:rPr>
              <a:t>Voda v potrubí, </a:t>
            </a:r>
            <a:r>
              <a:rPr lang="cs-CZ" sz="1100" dirty="0">
                <a:cs typeface="Segoe UI Light"/>
              </a:rPr>
              <a:t>předpoklad </a:t>
            </a:r>
            <a:r>
              <a:rPr lang="cs-CZ" sz="1100" b="1" dirty="0">
                <a:cs typeface="Segoe UI Light"/>
              </a:rPr>
              <a:t>problémů </a:t>
            </a:r>
            <a:r>
              <a:rPr lang="cs-CZ" sz="1100" dirty="0">
                <a:cs typeface="Segoe UI Light"/>
              </a:rPr>
              <a:t>se </a:t>
            </a:r>
            <a:r>
              <a:rPr lang="cs-CZ" sz="1100" b="1" dirty="0">
                <a:cs typeface="Segoe UI Light"/>
              </a:rPr>
              <a:t>zamrzáním regulátorů </a:t>
            </a:r>
            <a:r>
              <a:rPr lang="cs-CZ" sz="1100" dirty="0">
                <a:cs typeface="Segoe UI Light"/>
              </a:rPr>
              <a:t>tlaku plynu vlivem zbytkové vlhkosti ze zaplavených plynovodů. Ty operativně řešíme pohotovostní službou</a:t>
            </a:r>
          </a:p>
        </p:txBody>
      </p:sp>
    </p:spTree>
    <p:extLst>
      <p:ext uri="{BB962C8B-B14F-4D97-AF65-F5344CB8AC3E}">
        <p14:creationId xmlns:p14="http://schemas.microsoft.com/office/powerpoint/2010/main" val="239650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159EAAF-76C3-3025-430E-0878AA00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0487" y="6543057"/>
            <a:ext cx="432000" cy="180000"/>
          </a:xfrm>
        </p:spPr>
        <p:txBody>
          <a:bodyPr/>
          <a:lstStyle/>
          <a:p>
            <a:fld id="{46545F21-C657-4764-B5B2-92A02BE34E1E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DBFDE64E-8B89-AE2B-EEBC-4FC05A78F827}"/>
              </a:ext>
            </a:extLst>
          </p:cNvPr>
          <p:cNvSpPr/>
          <p:nvPr/>
        </p:nvSpPr>
        <p:spPr bwMode="gray">
          <a:xfrm>
            <a:off x="8502502" y="91839"/>
            <a:ext cx="3689498" cy="180000"/>
          </a:xfrm>
          <a:prstGeom prst="roundRect">
            <a:avLst/>
          </a:prstGeom>
          <a:solidFill>
            <a:schemeClr val="bg2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72000" rIns="144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cs-CZ" sz="900" dirty="0">
                <a:solidFill>
                  <a:schemeClr val="tx1"/>
                </a:solidFill>
              </a:rPr>
              <a:t>Náklady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98E70C9-FAFF-F10F-4B7A-34C473986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465191"/>
              </p:ext>
            </p:extLst>
          </p:nvPr>
        </p:nvGraphicFramePr>
        <p:xfrm>
          <a:off x="796646" y="1957160"/>
          <a:ext cx="4664819" cy="35874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42601">
                  <a:extLst>
                    <a:ext uri="{9D8B030D-6E8A-4147-A177-3AD203B41FA5}">
                      <a16:colId xmlns:a16="http://schemas.microsoft.com/office/drawing/2014/main" val="634196686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2773468523"/>
                    </a:ext>
                  </a:extLst>
                </a:gridCol>
              </a:tblGrid>
              <a:tr h="701791">
                <a:tc>
                  <a:txBody>
                    <a:bodyPr/>
                    <a:lstStyle/>
                    <a:p>
                      <a:pPr algn="ctr"/>
                      <a:r>
                        <a:rPr lang="cs-CZ" sz="1100" noProof="0" dirty="0"/>
                        <a:t>Oblast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noProof="0" dirty="0"/>
                        <a:t>Odhad škod (mCZK)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73497"/>
                  </a:ext>
                </a:extLst>
              </a:tr>
              <a:tr h="701791">
                <a:tc>
                  <a:txBody>
                    <a:bodyPr/>
                    <a:lstStyle/>
                    <a:p>
                      <a:pPr algn="l"/>
                      <a:r>
                        <a:rPr lang="cs-CZ" sz="1100" b="1" noProof="0" dirty="0">
                          <a:solidFill>
                            <a:schemeClr val="tx1"/>
                          </a:solidFill>
                        </a:rPr>
                        <a:t>Investiční náklady (CAPEX) </a:t>
                      </a:r>
                      <a:r>
                        <a:rPr lang="cs-CZ" sz="1100" b="0" noProof="0" dirty="0">
                          <a:solidFill>
                            <a:schemeClr val="tx1"/>
                          </a:solidFill>
                        </a:rPr>
                        <a:t>na obnovu poškozených sítí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noProof="0" dirty="0"/>
                        <a:t>290</a:t>
                      </a:r>
                    </a:p>
                    <a:p>
                      <a:pPr algn="ctr"/>
                      <a:r>
                        <a:rPr lang="cs-CZ" sz="1100" noProof="0" dirty="0"/>
                        <a:t>(130 + 160)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7039908"/>
                  </a:ext>
                </a:extLst>
              </a:tr>
              <a:tr h="780263">
                <a:tc>
                  <a:txBody>
                    <a:bodyPr/>
                    <a:lstStyle/>
                    <a:p>
                      <a:pPr algn="l"/>
                      <a:r>
                        <a:rPr lang="cs-CZ" sz="1100" b="1" noProof="0" dirty="0">
                          <a:solidFill>
                            <a:schemeClr val="tx1"/>
                          </a:solidFill>
                        </a:rPr>
                        <a:t>Provozní náklady (OPEX) </a:t>
                      </a:r>
                      <a:r>
                        <a:rPr lang="cs-CZ" sz="1100" b="0" noProof="0" dirty="0">
                          <a:solidFill>
                            <a:schemeClr val="tx1"/>
                          </a:solidFill>
                        </a:rPr>
                        <a:t>pro opravné a sanační práce včetně prací na odběrných místech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noProof="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4148493"/>
                  </a:ext>
                </a:extLst>
              </a:tr>
              <a:tr h="701791">
                <a:tc>
                  <a:txBody>
                    <a:bodyPr/>
                    <a:lstStyle/>
                    <a:p>
                      <a:pPr algn="l"/>
                      <a:r>
                        <a:rPr lang="cs-CZ" sz="1100" noProof="0" dirty="0"/>
                        <a:t>Negativní </a:t>
                      </a:r>
                      <a:r>
                        <a:rPr lang="cs-CZ" sz="1100" b="1" noProof="0" dirty="0"/>
                        <a:t>dopad na objem distribuovaného plynu </a:t>
                      </a:r>
                      <a:r>
                        <a:rPr lang="cs-CZ" sz="1100" noProof="0" dirty="0"/>
                        <a:t>a výnosy 2024</a:t>
                      </a:r>
                      <a:endParaRPr lang="cs-CZ" sz="11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noProof="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210027"/>
                  </a:ext>
                </a:extLst>
              </a:tr>
              <a:tr h="701791">
                <a:tc>
                  <a:txBody>
                    <a:bodyPr/>
                    <a:lstStyle/>
                    <a:p>
                      <a:pPr algn="l"/>
                      <a:r>
                        <a:rPr lang="cs-CZ" sz="1100" b="1" noProof="0" dirty="0"/>
                        <a:t>Ztráty plynu v síti</a:t>
                      </a:r>
                      <a:r>
                        <a:rPr lang="cs-CZ" sz="1100" b="0" noProof="0" dirty="0"/>
                        <a:t> - plyn uniklý z přerušených potrubí</a:t>
                      </a:r>
                    </a:p>
                    <a:p>
                      <a:pPr algn="l"/>
                      <a:r>
                        <a:rPr lang="cs-CZ" sz="1100" b="0" noProof="0" dirty="0"/>
                        <a:t>(40 EUR MWh, směnný kurz 25 CZK / EUR)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aseline="0" noProof="0" dirty="0"/>
                        <a:t>2.5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aseline="0" noProof="0" dirty="0"/>
                        <a:t>(</a:t>
                      </a:r>
                      <a:r>
                        <a:rPr lang="cs-CZ" sz="1100" noProof="0" dirty="0"/>
                        <a:t>235.135 Nm</a:t>
                      </a:r>
                      <a:r>
                        <a:rPr lang="cs-CZ" sz="1100" baseline="30000" noProof="0" dirty="0"/>
                        <a:t>3</a:t>
                      </a:r>
                      <a:r>
                        <a:rPr lang="cs-CZ" sz="1100" baseline="0" noProof="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223461"/>
                  </a:ext>
                </a:extLst>
              </a:tr>
            </a:tbl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6BA57004-680E-140F-436B-A6D405320C96}"/>
              </a:ext>
            </a:extLst>
          </p:cNvPr>
          <p:cNvSpPr txBox="1"/>
          <p:nvPr/>
        </p:nvSpPr>
        <p:spPr>
          <a:xfrm>
            <a:off x="796646" y="1631492"/>
            <a:ext cx="4223825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Finanční ohodnocení škod: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D40768F-31C8-3A70-5D73-65F3E93FBC2F}"/>
              </a:ext>
            </a:extLst>
          </p:cNvPr>
          <p:cNvSpPr txBox="1"/>
          <p:nvPr/>
        </p:nvSpPr>
        <p:spPr>
          <a:xfrm>
            <a:off x="715574" y="497809"/>
            <a:ext cx="10633609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2800" dirty="0">
                <a:solidFill>
                  <a:prstClr val="black"/>
                </a:solidFill>
                <a:latin typeface="Segoe UI Semibold"/>
              </a:rPr>
              <a:t>Náklady</a:t>
            </a:r>
            <a:endParaRPr lang="cs-CZ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11E58C6-161F-3415-3DF3-2C2176FCBED9}"/>
              </a:ext>
            </a:extLst>
          </p:cNvPr>
          <p:cNvSpPr txBox="1"/>
          <p:nvPr/>
        </p:nvSpPr>
        <p:spPr>
          <a:xfrm>
            <a:off x="749347" y="73261"/>
            <a:ext cx="5880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900" dirty="0"/>
              <a:t>31.3.2025</a:t>
            </a:r>
            <a:r>
              <a:rPr lang="cs-CZ" sz="900" dirty="0">
                <a:solidFill>
                  <a:schemeClr val="accent1"/>
                </a:solidFill>
              </a:rPr>
              <a:t> ǀ </a:t>
            </a:r>
            <a:r>
              <a:rPr lang="cs-CZ" sz="900" dirty="0"/>
              <a:t>Povodně 2024 v ČR</a:t>
            </a:r>
          </a:p>
        </p:txBody>
      </p:sp>
      <p:pic>
        <p:nvPicPr>
          <p:cNvPr id="14" name="Obrázek 13" descr="Obsah obrázku venku, obloha, území, voda&#10;&#10;Popis byl vytvořen automaticky">
            <a:extLst>
              <a:ext uri="{FF2B5EF4-FFF2-40B4-BE49-F238E27FC236}">
                <a16:creationId xmlns:a16="http://schemas.microsoft.com/office/drawing/2014/main" id="{7A73DE05-71F9-B37F-9319-0336ADBE1E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985" y="3607795"/>
            <a:ext cx="3669860" cy="2752396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474293E-B5BD-50C5-5C05-6E7F915BD0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4917" y="929587"/>
            <a:ext cx="1869928" cy="21294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Obrázek 16" descr="Obsah obrázku Autodíly, rotor, území, flétna/dudy&#10;&#10;Popis byl vytvořen automaticky">
            <a:extLst>
              <a:ext uri="{FF2B5EF4-FFF2-40B4-BE49-F238E27FC236}">
                <a16:creationId xmlns:a16="http://schemas.microsoft.com/office/drawing/2014/main" id="{F94155F2-A1DE-8EA3-A4BC-8AB1B96CE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126" y="4190481"/>
            <a:ext cx="1881569" cy="15124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B8C5EEE-3B40-BEA5-C4A9-424965F86A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322" y="526931"/>
            <a:ext cx="3703207" cy="2865255"/>
          </a:xfrm>
          <a:prstGeom prst="rect">
            <a:avLst/>
          </a:prstGeom>
          <a:effectLst>
            <a:outerShdw blurRad="50800" dist="50800" dir="2700000" algn="tl" rotWithShape="0">
              <a:schemeClr val="accent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118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2">
            <a:extLst>
              <a:ext uri="{FF2B5EF4-FFF2-40B4-BE49-F238E27FC236}">
                <a16:creationId xmlns:a16="http://schemas.microsoft.com/office/drawing/2014/main" id="{840ECCA2-19BE-1913-D812-1BA6A1D8A0EF}"/>
              </a:ext>
            </a:extLst>
          </p:cNvPr>
          <p:cNvSpPr txBox="1">
            <a:spLocks/>
          </p:cNvSpPr>
          <p:nvPr/>
        </p:nvSpPr>
        <p:spPr>
          <a:xfrm>
            <a:off x="693138" y="5812316"/>
            <a:ext cx="10511621" cy="468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324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l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288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Petr Koutný | Ředitel provozu a údržby | GasNet Služby, s.r.o. | E: petr.koutny@gasnet.cz</a:t>
            </a:r>
          </a:p>
        </p:txBody>
      </p:sp>
    </p:spTree>
    <p:extLst>
      <p:ext uri="{BB962C8B-B14F-4D97-AF65-F5344CB8AC3E}">
        <p14:creationId xmlns:p14="http://schemas.microsoft.com/office/powerpoint/2010/main" val="34929533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ridServices_16ku9_PPT_CZ">
  <a:themeElements>
    <a:clrScheme name="GasNet">
      <a:dk1>
        <a:sysClr val="windowText" lastClr="000000"/>
      </a:dk1>
      <a:lt1>
        <a:sysClr val="window" lastClr="FFFFFF"/>
      </a:lt1>
      <a:dk2>
        <a:srgbClr val="40C400"/>
      </a:dk2>
      <a:lt2>
        <a:srgbClr val="E6E6E6"/>
      </a:lt2>
      <a:accent1>
        <a:srgbClr val="40C400"/>
      </a:accent1>
      <a:accent2>
        <a:srgbClr val="236018"/>
      </a:accent2>
      <a:accent3>
        <a:srgbClr val="D9D9D9"/>
      </a:accent3>
      <a:accent4>
        <a:srgbClr val="F8F8F8"/>
      </a:accent4>
      <a:accent5>
        <a:srgbClr val="878787"/>
      </a:accent5>
      <a:accent6>
        <a:srgbClr val="5A5A5A"/>
      </a:accent6>
      <a:hlink>
        <a:srgbClr val="40C400"/>
      </a:hlink>
      <a:folHlink>
        <a:srgbClr val="878787"/>
      </a:folHlink>
    </a:clrScheme>
    <a:fontScheme name="GasNet NEW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64B42D"/>
        </a:solidFill>
        <a:ln cap="sq">
          <a:noFill/>
          <a:miter lim="800000"/>
        </a:ln>
      </a:spPr>
      <a:bodyPr rot="0" spcFirstLastPara="0" vertOverflow="overflow" horzOverflow="overflow" vert="horz" wrap="square" lIns="144000" tIns="72000" rIns="144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000" indent="-180000" algn="ctr">
          <a:spcBef>
            <a:spcPts val="600"/>
          </a:spcBef>
          <a:buFont typeface="Arial" panose="020B0604020202020204" pitchFamily="34" charset="0"/>
          <a:buChar char="•"/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80000" indent="-180000">
          <a:spcBef>
            <a:spcPts val="600"/>
          </a:spcBef>
          <a:buFont typeface="Arial" panose="020B0604020202020204" pitchFamily="34" charset="0"/>
          <a:buChar char="•"/>
          <a:defRPr sz="1600" dirty="0" smtClean="0"/>
        </a:defPPr>
      </a:lstStyle>
    </a:txDef>
  </a:objectDefaults>
  <a:extraClrSchemeLst/>
  <a:custClrLst>
    <a:custClr>
      <a:srgbClr val="FFFFFF"/>
    </a:custClr>
    <a:custClr name="Grey">
      <a:srgbClr val="3C3732"/>
    </a:custClr>
    <a:custClr name="Pulsing Purple Bright">
      <a:srgbClr val="C81E82"/>
    </a:custClr>
    <a:custClr name="Fiery Fuchsia Bright">
      <a:srgbClr val="E60055"/>
    </a:custClr>
    <a:custClr name="Radiant Red Bright">
      <a:srgbClr val="EB4B0A"/>
    </a:custClr>
    <a:custClr name="Mellow Yellow Bright">
      <a:srgbClr val="F59B00"/>
    </a:custClr>
    <a:custClr name="Galvanic Green Bright">
      <a:srgbClr val="64B42D"/>
    </a:custClr>
    <a:custClr name="Blazing Blue Bright">
      <a:srgbClr val="009BA5"/>
    </a:custClr>
    <a:custClr name="Iridescent Indigo Bright">
      <a:srgbClr val="00AAE1"/>
    </a:custClr>
    <a:custClr>
      <a:srgbClr val="FFFFFF"/>
    </a:custClr>
    <a:custClr>
      <a:srgbClr val="FFFFFF"/>
    </a:custClr>
    <a:custClr name="Grey 80%">
      <a:srgbClr val="635F5B"/>
    </a:custClr>
    <a:custClr name="Pulsing Purple Muted">
      <a:srgbClr val="780A5F"/>
    </a:custClr>
    <a:custClr name="Fiery Fuchsia Muted">
      <a:srgbClr val="A50032"/>
    </a:custClr>
    <a:custClr name="Radiant Red Muted">
      <a:srgbClr val="B9280A"/>
    </a:custClr>
    <a:custClr name="Mellow Yellow Muted">
      <a:srgbClr val="D27300"/>
    </a:custClr>
    <a:custClr name="Galvanic Green Muted">
      <a:srgbClr val="00875A"/>
    </a:custClr>
    <a:custClr name="Blazing Blue Muted">
      <a:srgbClr val="005F69"/>
    </a:custClr>
    <a:custClr name="Iridescent Indigo Muted">
      <a:srgbClr val="143C8C"/>
    </a:custClr>
    <a:custClr>
      <a:srgbClr val="FFFFFF"/>
    </a:custClr>
    <a:custClr>
      <a:srgbClr val="FFFFFF"/>
    </a:custClr>
    <a:custClr name="Grey 60%">
      <a:srgbClr val="8A878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ey 40%">
      <a:srgbClr val="B1AFA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ey 20%">
      <a:srgbClr val="D8D7D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NewCo_scr04.potx" id="{B1E02AFD-02B4-4ABD-A7EB-44B0A155B2CA}" vid="{52DD7AF4-4D78-4099-9645-08E58E0F163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28B5D4383DA640A488D48D1C5B20FC" ma:contentTypeVersion="10" ma:contentTypeDescription="Vytvoří nový dokument" ma:contentTypeScope="" ma:versionID="9ad690a412c97ac66ae1789e30993d55">
  <xsd:schema xmlns:xsd="http://www.w3.org/2001/XMLSchema" xmlns:xs="http://www.w3.org/2001/XMLSchema" xmlns:p="http://schemas.microsoft.com/office/2006/metadata/properties" xmlns:ns2="6d7c984e-e3f0-454b-9829-9143ef3d4432" xmlns:ns3="f39d9d52-eae0-43b6-8d78-ae700618aa67" targetNamespace="http://schemas.microsoft.com/office/2006/metadata/properties" ma:root="true" ma:fieldsID="3f9b381572198d9c285e6ab941bea886" ns2:_="" ns3:_="">
    <xsd:import namespace="6d7c984e-e3f0-454b-9829-9143ef3d4432"/>
    <xsd:import namespace="f39d9d52-eae0-43b6-8d78-ae700618aa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984e-e3f0-454b-9829-9143ef3d44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9942bd02-7edf-4957-ac88-50f0a87f88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9d9d52-eae0-43b6-8d78-ae700618aa6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e432395-afc9-4523-a973-0c384f599bba}" ma:internalName="TaxCatchAll" ma:showField="CatchAllData" ma:web="f39d9d52-eae0-43b6-8d78-ae700618aa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9d9d52-eae0-43b6-8d78-ae700618aa67" xsi:nil="true"/>
    <lcf76f155ced4ddcb4097134ff3c332f xmlns="6d7c984e-e3f0-454b-9829-9143ef3d443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7B1C7E-206D-49B3-81E1-C6ED7BC78234}">
  <ds:schemaRefs>
    <ds:schemaRef ds:uri="6d7c984e-e3f0-454b-9829-9143ef3d4432"/>
    <ds:schemaRef ds:uri="f39d9d52-eae0-43b6-8d78-ae700618aa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EB73160-E648-47DB-BF9C-E8C0786EAA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19D726-7958-4F87-B32C-77B07F617672}">
  <ds:schemaRefs>
    <ds:schemaRef ds:uri="http://purl.org/dc/elements/1.1/"/>
    <ds:schemaRef ds:uri="http://purl.org/dc/dcmitype/"/>
    <ds:schemaRef ds:uri="http://schemas.openxmlformats.org/package/2006/metadata/core-properties"/>
    <ds:schemaRef ds:uri="6d7c984e-e3f0-454b-9829-9143ef3d4432"/>
    <ds:schemaRef ds:uri="f39d9d52-eae0-43b6-8d78-ae700618aa67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1199</Words>
  <Application>Microsoft Office PowerPoint</Application>
  <PresentationFormat>Širokoúhlá obrazovka</PresentationFormat>
  <Paragraphs>114</Paragraphs>
  <Slides>8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8" baseType="lpstr">
      <vt:lpstr>Arial</vt:lpstr>
      <vt:lpstr>Calibri</vt:lpstr>
      <vt:lpstr>Helvetica</vt:lpstr>
      <vt:lpstr>Segoe UI</vt:lpstr>
      <vt:lpstr>Segoe UI Light</vt:lpstr>
      <vt:lpstr>Segoe UI Semibold</vt:lpstr>
      <vt:lpstr>Symbol</vt:lpstr>
      <vt:lpstr>Wingdings</vt:lpstr>
      <vt:lpstr>GridServices_16ku9_PPT_CZ</vt:lpstr>
      <vt:lpstr>think-cell Slide</vt:lpstr>
      <vt:lpstr>Povodně 2024 v ČR Severní Morava, Moravskoslezský a Olomoucký Kraj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stav k povodním: Usilujeme o ….</dc:title>
  <dc:creator>Pivodová Eva</dc:creator>
  <cp:lastModifiedBy>Koutný Petr</cp:lastModifiedBy>
  <cp:revision>4</cp:revision>
  <dcterms:created xsi:type="dcterms:W3CDTF">2024-09-17T11:17:09Z</dcterms:created>
  <dcterms:modified xsi:type="dcterms:W3CDTF">2025-03-31T11:37:33Z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0x0101002328B5D4383DA640A488D48D1C5B20FC</vt:lpwstr>
  </property>
  <property fmtid="{D5CDD505-2E9C-101B-9397-08002B2CF9AE}" pid="3" name="MediaServiceImageTags">
    <vt:lpwstr/>
  </property>
</Properties>
</file>