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3"/>
  </p:notesMasterIdLst>
  <p:sldIdLst>
    <p:sldId id="300" r:id="rId2"/>
  </p:sldIdLst>
  <p:sldSz cx="12192000" cy="6858000"/>
  <p:notesSz cx="6886575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D43C3-5FFD-432D-941E-9B2D4A358296}" type="datetimeFigureOut">
              <a:rPr lang="cs-CZ" smtClean="0"/>
              <a:t>28.02.2025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8625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8F928-F1FD-4856-92AA-C5DA7B47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3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3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9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5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55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D2FDE23-D7F9-EB0B-7121-0608BDE5E1FD}"/>
              </a:ext>
            </a:extLst>
          </p:cNvPr>
          <p:cNvSpPr txBox="1">
            <a:spLocks/>
          </p:cNvSpPr>
          <p:nvPr/>
        </p:nvSpPr>
        <p:spPr>
          <a:xfrm>
            <a:off x="264261" y="176165"/>
            <a:ext cx="10403739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i="0" u="none" strike="noStrike" baseline="0" dirty="0">
                <a:latin typeface="Afacad" pitchFamily="2" charset="-18"/>
                <a:cs typeface="Afacad" pitchFamily="2" charset="-18"/>
              </a:rPr>
              <a:t>Energetická platforma krajů ČR</a:t>
            </a:r>
            <a:endParaRPr lang="en-US" b="1" dirty="0">
              <a:solidFill>
                <a:srgbClr val="FFFFFF"/>
              </a:solidFill>
              <a:latin typeface="Afacad" pitchFamily="2" charset="-18"/>
              <a:cs typeface="Afacad" pitchFamily="2" charset="-18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B834064-48B2-8E1E-FDF4-41165E7C4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1EDED8B-22BC-F1EE-5A5A-EC26095C4E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68" t="32977" r="60921" b="15199"/>
          <a:stretch/>
        </p:blipFill>
        <p:spPr>
          <a:xfrm>
            <a:off x="7837413" y="1423611"/>
            <a:ext cx="3976147" cy="235517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DAEAD37-6647-7F31-491B-69022815DA9F}"/>
              </a:ext>
            </a:extLst>
          </p:cNvPr>
          <p:cNvSpPr txBox="1"/>
          <p:nvPr/>
        </p:nvSpPr>
        <p:spPr>
          <a:xfrm>
            <a:off x="9630561" y="146242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D2A606-E11F-7A8E-D6B1-480C963A76BD}"/>
              </a:ext>
            </a:extLst>
          </p:cNvPr>
          <p:cNvSpPr txBox="1"/>
          <p:nvPr/>
        </p:nvSpPr>
        <p:spPr>
          <a:xfrm>
            <a:off x="8780607" y="159105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5AB0043-DE9A-3781-5D8A-0353A940A4EB}"/>
              </a:ext>
            </a:extLst>
          </p:cNvPr>
          <p:cNvSpPr txBox="1"/>
          <p:nvPr/>
        </p:nvSpPr>
        <p:spPr>
          <a:xfrm>
            <a:off x="8390757" y="2709019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8CC56EE-628F-6229-AFE8-0FB0A614A9CD}"/>
              </a:ext>
            </a:extLst>
          </p:cNvPr>
          <p:cNvSpPr txBox="1"/>
          <p:nvPr/>
        </p:nvSpPr>
        <p:spPr>
          <a:xfrm>
            <a:off x="8069544" y="183434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CCBB9C0-6885-9513-BBA8-81D55B416847}"/>
              </a:ext>
            </a:extLst>
          </p:cNvPr>
          <p:cNvSpPr txBox="1"/>
          <p:nvPr/>
        </p:nvSpPr>
        <p:spPr>
          <a:xfrm>
            <a:off x="9855617" y="297120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5B915F3-51A1-E7D5-AAAB-9568A9F49E32}"/>
              </a:ext>
            </a:extLst>
          </p:cNvPr>
          <p:cNvSpPr txBox="1"/>
          <p:nvPr/>
        </p:nvSpPr>
        <p:spPr>
          <a:xfrm>
            <a:off x="9183464" y="20090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44B46F3-7D04-740B-95DD-D38865A24194}"/>
              </a:ext>
            </a:extLst>
          </p:cNvPr>
          <p:cNvSpPr txBox="1"/>
          <p:nvPr/>
        </p:nvSpPr>
        <p:spPr>
          <a:xfrm>
            <a:off x="9437948" y="229234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2B70EC1-F54D-D79F-8C4C-757D9AB810B9}"/>
              </a:ext>
            </a:extLst>
          </p:cNvPr>
          <p:cNvSpPr txBox="1"/>
          <p:nvPr/>
        </p:nvSpPr>
        <p:spPr>
          <a:xfrm>
            <a:off x="11135090" y="297120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DF9102D-EC8B-DE2B-333D-C9482982C98A}"/>
              </a:ext>
            </a:extLst>
          </p:cNvPr>
          <p:cNvSpPr txBox="1"/>
          <p:nvPr/>
        </p:nvSpPr>
        <p:spPr>
          <a:xfrm>
            <a:off x="11423710" y="25329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7CE192B-D0A0-2564-4806-F29F84C27126}"/>
              </a:ext>
            </a:extLst>
          </p:cNvPr>
          <p:cNvSpPr txBox="1"/>
          <p:nvPr/>
        </p:nvSpPr>
        <p:spPr>
          <a:xfrm>
            <a:off x="10542008" y="32969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4DC5B95-3BE8-6401-F804-7139E201DF05}"/>
              </a:ext>
            </a:extLst>
          </p:cNvPr>
          <p:cNvSpPr txBox="1"/>
          <p:nvPr/>
        </p:nvSpPr>
        <p:spPr>
          <a:xfrm>
            <a:off x="10529515" y="236793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EF28C58-30DA-1505-721B-3863F697268B}"/>
              </a:ext>
            </a:extLst>
          </p:cNvPr>
          <p:cNvSpPr txBox="1"/>
          <p:nvPr/>
        </p:nvSpPr>
        <p:spPr>
          <a:xfrm>
            <a:off x="10089452" y="168639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00FF00"/>
                </a:highlight>
                <a:sym typeface="Wingdings" panose="05000000000000000000" pitchFamily="2" charset="2"/>
              </a:rPr>
              <a:t>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21B1D22-B426-68C4-B851-0FCC56B96A10}"/>
              </a:ext>
            </a:extLst>
          </p:cNvPr>
          <p:cNvSpPr txBox="1"/>
          <p:nvPr/>
        </p:nvSpPr>
        <p:spPr>
          <a:xfrm>
            <a:off x="10235904" y="253674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FF0000"/>
                </a:highlight>
                <a:sym typeface="Wingdings" panose="05000000000000000000" pitchFamily="2" charset="2"/>
              </a:rPr>
              <a:t></a:t>
            </a:r>
            <a:endParaRPr lang="cs-CZ" dirty="0">
              <a:highlight>
                <a:srgbClr val="FF0000"/>
              </a:highlight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B6CCCBC-5535-207F-B437-F851650219E1}"/>
              </a:ext>
            </a:extLst>
          </p:cNvPr>
          <p:cNvSpPr txBox="1"/>
          <p:nvPr/>
        </p:nvSpPr>
        <p:spPr>
          <a:xfrm>
            <a:off x="9123187" y="324714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FF0000"/>
                </a:highlight>
                <a:sym typeface="Wingdings" panose="05000000000000000000" pitchFamily="2" charset="2"/>
              </a:rPr>
              <a:t></a:t>
            </a:r>
            <a:endParaRPr lang="cs-CZ" dirty="0">
              <a:highlight>
                <a:srgbClr val="FF0000"/>
              </a:highligh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4216301-EEA8-2262-884D-A21CF6ACA5D3}"/>
              </a:ext>
            </a:extLst>
          </p:cNvPr>
          <p:cNvSpPr txBox="1"/>
          <p:nvPr/>
        </p:nvSpPr>
        <p:spPr>
          <a:xfrm>
            <a:off x="7837413" y="3792347"/>
            <a:ext cx="17854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1050" dirty="0">
                <a:latin typeface="Afacad"/>
              </a:rPr>
              <a:t>Stav k 14.02.2025</a:t>
            </a:r>
            <a:endParaRPr lang="cs-CZ" sz="1000" dirty="0">
              <a:latin typeface="Afacad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DB8D2F7-8A26-F77E-BB12-F5FDD9C9C624}"/>
              </a:ext>
            </a:extLst>
          </p:cNvPr>
          <p:cNvSpPr txBox="1">
            <a:spLocks/>
          </p:cNvSpPr>
          <p:nvPr/>
        </p:nvSpPr>
        <p:spPr>
          <a:xfrm>
            <a:off x="1566247" y="1330036"/>
            <a:ext cx="6095192" cy="484426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400" b="1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PROČ?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4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MPO vs. MŽP (SFŽP) vs. MMR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4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INSPIRACE (dobrá praxe)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4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SDÍLENÍ (zkušeností, řešení)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4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KOORDINACE (jednání s dodavateli, distributory, centrální úrovní)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4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MONITORING (data, mapové podklady, znalost území)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Afacad"/>
              <a:ea typeface="Calibri" panose="020F050202020403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latin typeface="Afacad"/>
                <a:ea typeface="Calibri" panose="020F0502020204030204" pitchFamily="34" charset="0"/>
              </a:rPr>
              <a:t>Založení: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Afacad"/>
                <a:ea typeface="Calibri" panose="020F0502020204030204" pitchFamily="34" charset="0"/>
              </a:rPr>
              <a:t>07/2023 - první impuls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Afacad"/>
                <a:ea typeface="Calibri" panose="020F0502020204030204" pitchFamily="34" charset="0"/>
              </a:rPr>
              <a:t>08-09/2023 - benchmarking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Afacad"/>
                <a:ea typeface="Calibri" panose="020F0502020204030204" pitchFamily="34" charset="0"/>
              </a:rPr>
              <a:t>11/2023 - memorandum (Brno)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Afacad"/>
              <a:ea typeface="Calibri" panose="020F050202020403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latin typeface="Afacad"/>
                <a:ea typeface="Calibri" panose="020F0502020204030204" pitchFamily="34" charset="0"/>
              </a:rPr>
              <a:t>Aktivity/setkávání: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latin typeface="Afacad"/>
                <a:ea typeface="Calibri" panose="020F0502020204030204" pitchFamily="34" charset="0"/>
              </a:rPr>
              <a:t>01/2024 - Hradec Králové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latin typeface="Afacad"/>
                <a:ea typeface="Calibri" panose="020F0502020204030204" pitchFamily="34" charset="0"/>
              </a:rPr>
              <a:t>03/2024 - Zlín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latin typeface="Afacad"/>
                <a:ea typeface="Calibri" panose="020F0502020204030204" pitchFamily="34" charset="0"/>
              </a:rPr>
              <a:t>06/2024 - Liberec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latin typeface="Afacad"/>
                <a:ea typeface="Calibri" panose="020F0502020204030204" pitchFamily="34" charset="0"/>
              </a:rPr>
              <a:t>10/2024 - Křtiny (Jihomoravský kraj)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latin typeface="Afacad"/>
                <a:ea typeface="Calibri" panose="020F0502020204030204" pitchFamily="34" charset="0"/>
              </a:rPr>
              <a:t>01/2025 - Litoměřice (Ústecký kraj)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>
              <a:latin typeface="Afacad"/>
              <a:ea typeface="Calibri" panose="020F050202020403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 dirty="0">
                <a:latin typeface="Afacad"/>
                <a:ea typeface="Calibri" panose="020F0502020204030204" pitchFamily="34" charset="0"/>
              </a:rPr>
              <a:t>04/2025 - Praha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 dirty="0">
                <a:latin typeface="Afacad"/>
                <a:ea typeface="Calibri" panose="020F0502020204030204" pitchFamily="34" charset="0"/>
              </a:rPr>
              <a:t>06/2025 - Zlínský kraj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 dirty="0">
                <a:latin typeface="Afacad"/>
                <a:ea typeface="Calibri" panose="020F0502020204030204" pitchFamily="34" charset="0"/>
              </a:rPr>
              <a:t>10/2025 - Jihomoravský kraj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 dirty="0">
                <a:latin typeface="Afacad"/>
                <a:ea typeface="Calibri" panose="020F0502020204030204" pitchFamily="34" charset="0"/>
              </a:rPr>
              <a:t>01/2026 – Jihočeský kraj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B56CAA3-AEDE-4862-6E64-8F3E75C5D266}"/>
              </a:ext>
            </a:extLst>
          </p:cNvPr>
          <p:cNvSpPr txBox="1">
            <a:spLocks/>
          </p:cNvSpPr>
          <p:nvPr/>
        </p:nvSpPr>
        <p:spPr>
          <a:xfrm>
            <a:off x="5798851" y="4005595"/>
            <a:ext cx="3371606" cy="205193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100" b="1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Spolupráce s: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1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Ministerstvem životního prostředí (MŽP)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cs-CZ" sz="1050" i="1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reforma poradenství (komponenta 7.3)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cs-CZ" sz="1050" i="1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akcelerační zóny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1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Ministerstvem průmyslu a obchodu (MPO)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cs-CZ" sz="1050" i="1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EED, EPBD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1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Ministerstvem místního rozvoje (MMR)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cs-CZ" sz="1050" i="1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Klimatická neutralita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cs-CZ" sz="1100" dirty="0">
              <a:latin typeface="Afaca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1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Asociací krajů ČR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10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Svazem měst </a:t>
            </a:r>
            <a:r>
              <a:rPr lang="cs-CZ" sz="11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a obcí ČR (SMO ČR)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1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Sdružením místních samospráv ČR (SMS ČR)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cs-CZ" sz="1100" dirty="0">
                <a:latin typeface="Afacad"/>
                <a:ea typeface="Calibri" panose="020F0502020204030204" pitchFamily="34" charset="0"/>
                <a:cs typeface="Times New Roman" panose="02020603050405020304" pitchFamily="18" charset="0"/>
              </a:rPr>
              <a:t>Národní sítí MAS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cs-CZ" sz="1100" b="1" dirty="0">
              <a:latin typeface="Afaca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448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4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FFFFFF"/>
      </a:accent1>
      <a:accent2>
        <a:srgbClr val="FF0000"/>
      </a:accent2>
      <a:accent3>
        <a:srgbClr val="A5A5A5"/>
      </a:accent3>
      <a:accent4>
        <a:srgbClr val="FF0000"/>
      </a:accent4>
      <a:accent5>
        <a:srgbClr val="FF5050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uk-sablona-red-prezentace.potx" id="{FB466B88-C733-4016-8524-17752FDD9CCB}" vid="{00ADDD22-A341-4CD1-926E-EA3EB7CBEB3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ecuk-sablona-red-prezentace</Template>
  <TotalTime>3214</TotalTime>
  <Words>181</Words>
  <Application>Microsoft Office PowerPoint</Application>
  <PresentationFormat>Širokoúhlá obrazovka</PresentationFormat>
  <Paragraphs>52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Afacad</vt:lpstr>
      <vt:lpstr>Calibri</vt:lpstr>
      <vt:lpstr>Calibri Light</vt:lpstr>
      <vt:lpstr>Wingdings</vt:lpstr>
      <vt:lpstr>Retrospektiva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zdroje: Příležitost pro kraj</dc:title>
  <dc:creator>DM</dc:creator>
  <cp:lastModifiedBy>Kouňovská Vendula</cp:lastModifiedBy>
  <cp:revision>49</cp:revision>
  <cp:lastPrinted>2024-04-24T04:46:07Z</cp:lastPrinted>
  <dcterms:created xsi:type="dcterms:W3CDTF">2024-03-06T16:33:05Z</dcterms:created>
  <dcterms:modified xsi:type="dcterms:W3CDTF">2025-02-28T13:59:38Z</dcterms:modified>
</cp:coreProperties>
</file>