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75" r:id="rId2"/>
    <p:sldId id="2147474010" r:id="rId3"/>
    <p:sldId id="2147474026" r:id="rId4"/>
    <p:sldId id="993" r:id="rId5"/>
    <p:sldId id="2147474027" r:id="rId6"/>
    <p:sldId id="2147474012" r:id="rId7"/>
    <p:sldId id="303" r:id="rId8"/>
    <p:sldId id="2147470850" r:id="rId9"/>
    <p:sldId id="2147473655" r:id="rId10"/>
    <p:sldId id="292" r:id="rId11"/>
  </p:sldIdLst>
  <p:sldSz cx="12192000" cy="6858000"/>
  <p:notesSz cx="12192000" cy="6858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E0F"/>
    <a:srgbClr val="2D2D2D"/>
    <a:srgbClr val="03C751"/>
    <a:srgbClr val="DADFE3"/>
    <a:srgbClr val="7FDC90"/>
    <a:srgbClr val="008D45"/>
    <a:srgbClr val="62656A"/>
    <a:srgbClr val="3EA554"/>
    <a:srgbClr val="2B6E53"/>
    <a:srgbClr val="03B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532"/>
  </p:normalViewPr>
  <p:slideViewPr>
    <p:cSldViewPr>
      <p:cViewPr varScale="1">
        <p:scale>
          <a:sx n="76" d="100"/>
          <a:sy n="76" d="100"/>
        </p:scale>
        <p:origin x="260" y="64"/>
      </p:cViewPr>
      <p:guideLst>
        <p:guide orient="horz" pos="3168"/>
        <p:guide pos="2448"/>
      </p:guideLst>
    </p:cSldViewPr>
  </p:slideViewPr>
  <p:notesTextViewPr>
    <p:cViewPr>
      <p:scale>
        <a:sx n="70" d="100"/>
        <a:sy n="7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5" d="100"/>
          <a:sy n="115" d="100"/>
        </p:scale>
        <p:origin x="37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3225885826771651E-2"/>
          <c:y val="0.18149392802152087"/>
          <c:w val="0.88344078083989497"/>
          <c:h val="0.72919928705587456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8089512"/>
        <c:axId val="708083608"/>
      </c:barChart>
      <c:catAx>
        <c:axId val="708089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08083608"/>
        <c:crosses val="autoZero"/>
        <c:auto val="1"/>
        <c:lblAlgn val="ctr"/>
        <c:lblOffset val="100"/>
        <c:noMultiLvlLbl val="0"/>
      </c:catAx>
      <c:valAx>
        <c:axId val="708083608"/>
        <c:scaling>
          <c:orientation val="minMax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08089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8.3225885826771651E-2"/>
          <c:y val="0.18149392802152087"/>
          <c:w val="0.88344078083989497"/>
          <c:h val="0.729199287055874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Jaderná výroba TWh</c:v>
                </c:pt>
              </c:strCache>
            </c:strRef>
          </c:tx>
          <c:spPr>
            <a:solidFill>
              <a:srgbClr val="00C75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8588103291894548E-3"/>
                  <c:y val="2.1659254848542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1E2-46E9-91CA-25B86EA860EC}"/>
                </c:ext>
              </c:extLst>
            </c:dLbl>
            <c:dLbl>
              <c:idx val="2"/>
              <c:layout>
                <c:manualLayout>
                  <c:x val="0"/>
                  <c:y val="1.1644830825976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E2-46E9-91CA-25B86EA860EC}"/>
                </c:ext>
              </c:extLst>
            </c:dLbl>
            <c:dLbl>
              <c:idx val="3"/>
              <c:layout>
                <c:manualLayout>
                  <c:x val="4.7742504030074975E-17"/>
                  <c:y val="1.9408051376626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1E2-46E9-91CA-25B86EA860EC}"/>
                </c:ext>
              </c:extLst>
            </c:dLbl>
            <c:dLbl>
              <c:idx val="4"/>
              <c:layout>
                <c:manualLayout>
                  <c:x val="-1.8588103291894548E-3"/>
                  <c:y val="2.00843906939756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E2-46E9-91CA-25B86EA860EC}"/>
                </c:ext>
              </c:extLst>
            </c:dLbl>
            <c:dLbl>
              <c:idx val="5"/>
              <c:layout>
                <c:manualLayout>
                  <c:x val="0"/>
                  <c:y val="7.76322055065069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1E2-46E9-91CA-25B86EA860EC}"/>
                </c:ext>
              </c:extLst>
            </c:dLbl>
            <c:dLbl>
              <c:idx val="6"/>
              <c:layout>
                <c:manualLayout>
                  <c:x val="-1.8588103291894548E-3"/>
                  <c:y val="1.6202779352614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E2-46E9-91CA-25B86EA860EC}"/>
                </c:ext>
              </c:extLst>
            </c:dLbl>
            <c:dLbl>
              <c:idx val="7"/>
              <c:layout>
                <c:manualLayout>
                  <c:x val="1.8588103291893184E-3"/>
                  <c:y val="9.22698874717656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1E2-46E9-91CA-25B86EA860EC}"/>
                </c:ext>
              </c:extLst>
            </c:dLbl>
            <c:dLbl>
              <c:idx val="9"/>
              <c:layout>
                <c:manualLayout>
                  <c:x val="1.8588103291893184E-3"/>
                  <c:y val="1.54708963203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E2-46E9-91CA-25B86EA860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List1!$A$2:$A$13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List1!$B$2:$B$13</c:f>
              <c:numCache>
                <c:formatCode>0.00</c:formatCode>
                <c:ptCount val="12"/>
                <c:pt idx="0">
                  <c:v>30.75</c:v>
                </c:pt>
                <c:pt idx="1">
                  <c:v>30.32</c:v>
                </c:pt>
                <c:pt idx="2">
                  <c:v>26.84</c:v>
                </c:pt>
                <c:pt idx="3">
                  <c:v>24.1</c:v>
                </c:pt>
                <c:pt idx="4">
                  <c:v>28.3</c:v>
                </c:pt>
                <c:pt idx="5">
                  <c:v>30.9</c:v>
                </c:pt>
                <c:pt idx="6">
                  <c:v>30.25</c:v>
                </c:pt>
                <c:pt idx="7">
                  <c:v>30.04</c:v>
                </c:pt>
                <c:pt idx="8">
                  <c:v>30.73</c:v>
                </c:pt>
                <c:pt idx="9">
                  <c:v>31.02</c:v>
                </c:pt>
                <c:pt idx="10">
                  <c:v>30.41</c:v>
                </c:pt>
                <c:pt idx="11">
                  <c:v>29.7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1E2-46E9-91CA-25B86EA860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8089512"/>
        <c:axId val="708083608"/>
      </c:barChart>
      <c:catAx>
        <c:axId val="708089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08083608"/>
        <c:crosses val="autoZero"/>
        <c:auto val="1"/>
        <c:lblAlgn val="ctr"/>
        <c:lblOffset val="100"/>
        <c:noMultiLvlLbl val="0"/>
      </c:catAx>
      <c:valAx>
        <c:axId val="708083608"/>
        <c:scaling>
          <c:orientation val="minMax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08089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363738"/>
      </a:solidFill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E287F931-9D0F-4E19-A73A-5FA66702173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8931414" cy="5035732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366EA97-B58B-853F-0168-D6D73255BB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BAF200-6CC1-D31B-8D07-2D68822572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5BCCE-5102-40CA-ABCE-D3EDE0B66018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31ECD38-17D3-1E0B-8691-F11ECF4819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BF74D1B-F2A0-1398-507D-5AB457B604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3AE64-3E61-45BB-B48B-459C1E9A307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8046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3542D-7E1D-2B4C-A8A3-3254813E6FBD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2DB32-4072-154C-9ABF-999EDCDDA18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533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Časem se přidá produkt „Hybridní solární panely“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A2DB32-4072-154C-9ABF-999EDCDDA18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9190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17DE1-923D-5532-999A-F8C63F0FA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5AE930E-4AD0-E92F-2F93-AB311B0F37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6495575-1457-7154-0992-D8D6624B7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02752">
              <a:defRPr/>
            </a:pPr>
            <a:endParaRPr lang="cs-CZ" sz="1100" dirty="0">
              <a:solidFill>
                <a:prstClr val="black"/>
              </a:solidFill>
              <a:cs typeface="Roobert CEZ" pitchFamily="2" charset="-18"/>
            </a:endParaRP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4E83B2C-8F00-E5EA-CEF8-CDB76A0BA6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673D0-23DB-BD43-ACA1-43CD0E2954D3}" type="slidenum">
              <a:rPr lang="en-CZ" smtClean="0"/>
              <a:pPr/>
              <a:t>9</a:t>
            </a:fld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31031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10922001" cy="6463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B7D9004-A755-001A-6CC9-458F8341E1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852936"/>
            <a:ext cx="11009312" cy="165687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0668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5400" y="980728"/>
            <a:ext cx="4360576" cy="2232248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5400" y="3717032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B63CCBDE-E186-7A2F-6229-94CA73D7B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31904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obrázku 5">
            <a:extLst>
              <a:ext uri="{FF2B5EF4-FFF2-40B4-BE49-F238E27FC236}">
                <a16:creationId xmlns:a16="http://schemas.microsoft.com/office/drawing/2014/main" id="{1F8AB5F7-2014-3DE5-A3E7-7270C5725B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36423" y="980728"/>
            <a:ext cx="2448272" cy="504056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945F3B21-C1EB-48B8-50D4-6A1748F784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7774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678171B0-6EE8-F925-C2D7-E083CA87A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31904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B1233071-C0AF-A6FF-94AC-46A2C47190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6423" y="620688"/>
            <a:ext cx="24482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025A8E0E-07B3-81B9-AE5F-9B5C442507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400" y="3356992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030120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36FB165-3355-0608-17AA-55271C8520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472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B69B087A-BDA0-4CA2-449A-220C8A0CFC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39880" y="3861048"/>
            <a:ext cx="4360576" cy="237626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2BFD1512-966D-221D-D013-1D5926C29E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DA5E481-C11E-8F62-C173-EB5E740CA9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FB8C3E3-2FE9-B311-B7CF-01BBFF854D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6201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F4DAA9EE-3EDA-EC4D-177C-25C6F8166D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42609" y="350100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66717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3472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8F5D8973-3623-56C4-F175-AA531064B7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9880" y="980728"/>
            <a:ext cx="4360576" cy="230425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DEC724E-C033-F047-E07F-A09C002E2A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46884" y="3789040"/>
            <a:ext cx="8853572" cy="244827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F1F6C668-6FE5-FD98-0570-A9E9B52A58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43472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5FAE5FDF-3F80-54F4-CE26-DBE350647B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839880" y="620688"/>
            <a:ext cx="436820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B83B143-D77D-61B6-FBCF-F08314D2B2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43472" y="3429000"/>
            <a:ext cx="885357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54648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F4C121A6-3D8E-FD24-AE30-7D21C7FCA8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8394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6D106E1-2BA3-6D0D-BE93-FAD81BEA0B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96D3A5E4-D310-DB89-29F2-CCD1C5DFFA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47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ránka s fotk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908DA53C-6579-3BD0-5B5E-839900171C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3660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E8F0922-9B60-F37C-EBF9-66BDEC346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0D4A35CD-ECE1-9CD2-59DC-446B9844E7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3FBEC363-76F6-C438-912D-EF2FD2CD95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477954"/>
            <a:ext cx="6096000" cy="33800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FEFA80A1-4C72-C7F2-49F5-D691657C98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238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92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6829CAE9-7D98-E2FD-C921-54BA8CADC7D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533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6096000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0B79C196-4283-06EE-E6EC-CDCF933B83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3175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96344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2696F3F-7A65-64A8-94F3-227A61117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1619" y="332656"/>
            <a:ext cx="4022893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6344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AF65E1E2-DCA5-AF05-B2E5-B9A612376F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0898" y="1918502"/>
            <a:ext cx="490871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6085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7633370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18355" y="1930447"/>
            <a:ext cx="3024859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105B5414-D604-2C67-9C40-9F29B7F3CF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7633368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A6C8BD78-AF5D-FB02-6E05-A11CBACFAD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18354" y="2852936"/>
            <a:ext cx="3024859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4881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3937" y="3429000"/>
            <a:ext cx="3024336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481D8A43-26C0-4F19-195B-DC10811183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03937" y="0"/>
            <a:ext cx="3024336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5">
            <a:extLst>
              <a:ext uri="{FF2B5EF4-FFF2-40B4-BE49-F238E27FC236}">
                <a16:creationId xmlns:a16="http://schemas.microsoft.com/office/drawing/2014/main" id="{718C012B-B3C7-8DDD-F0C5-9DE6C7C2CC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00281" y="0"/>
            <a:ext cx="2975992" cy="335699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3" name="Zástupný symbol obrázku 5">
            <a:extLst>
              <a:ext uri="{FF2B5EF4-FFF2-40B4-BE49-F238E27FC236}">
                <a16:creationId xmlns:a16="http://schemas.microsoft.com/office/drawing/2014/main" id="{953DEFEB-09ED-9E58-EF97-921059EC70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00281" y="3429000"/>
            <a:ext cx="2975992" cy="3429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6DB134B-C8C4-ED9D-ECAA-BA0D3BE24F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0939" y="332656"/>
            <a:ext cx="5031005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91B7FDB3-283F-B7ED-C4C8-6DE20D6262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8682" y="1930049"/>
            <a:ext cx="5023262" cy="410278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814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1219200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B26B058F-4C24-C318-1E84-0729C2B541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4679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78DA8F50-FA33-1D19-B6C1-34ECF45C5D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3330" y="3212976"/>
            <a:ext cx="6048672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C85BB8FE-0315-B0D3-D079-149C3C492E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9303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 s fotkou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E229C5F1-F978-7A97-F2F2-C2C8DEC8D0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CDCCAF09-131E-3E4C-BE38-ACEF58EAB7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3440" y="3212976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0" name="Zástupný symbol obrázku 5">
            <a:extLst>
              <a:ext uri="{FF2B5EF4-FFF2-40B4-BE49-F238E27FC236}">
                <a16:creationId xmlns:a16="http://schemas.microsoft.com/office/drawing/2014/main" id="{5F3DE0BA-D7D0-8A00-E37E-03B82DC518E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06880" y="3202672"/>
            <a:ext cx="3985120" cy="364502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2637118B-9C7E-173F-E637-DEAF4CAAC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688" y="1738855"/>
            <a:ext cx="11009312" cy="10888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4205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05EA71-C82B-AA44-A4E8-85F0A5E0E0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6CE203-DE2C-6447-AC60-175A88E4C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235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AE5D401-F9B2-6641-97CF-0037D0D92A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5064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69235CD-E9C9-BD08-6F7F-570AE6AA2FA5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8615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dn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30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E2E87EAA-51F0-067F-FAA6-5E9927829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2"/>
          <a:stretch/>
        </p:blipFill>
        <p:spPr>
          <a:xfrm>
            <a:off x="5159896" y="0"/>
            <a:ext cx="7032104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2C9BB94-3B38-D149-AA59-8FBB1C2F63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E38A212-C36F-7144-9D37-90118F7961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3933056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12E00C7-8B18-2C9D-7073-7808A5FBEA53}"/>
              </a:ext>
            </a:extLst>
          </p:cNvPr>
          <p:cNvSpPr/>
          <p:nvPr userDrawn="1"/>
        </p:nvSpPr>
        <p:spPr>
          <a:xfrm>
            <a:off x="11208568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525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71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57120"/>
            <a:ext cx="10298111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D1ED3B7-42DB-F308-0499-1C88F389A4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10922001" cy="6463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59088635-C4A2-5DE7-C005-B34DB13072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2852936"/>
            <a:ext cx="11009312" cy="165687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E9F3E010-C4E6-4673-8BB6-59DD83A5F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25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2" y="1916113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7485" y="1930447"/>
            <a:ext cx="5329115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ECB8DF6A-4391-BA67-AF98-48B9B7C254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2852936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F98EC4A4-0E88-8EBD-0A2A-CA1D4D7A94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7485" y="2854500"/>
            <a:ext cx="5329114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9580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0AE1F90D-7037-11D7-076F-425EF0C965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6782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E4190888-F957-A546-F6D6-C49AB95D14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704" y="1916113"/>
            <a:ext cx="3456906" cy="86481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noProof="0" dirty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Podnadpis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173E74EB-A934-6963-C407-AB4B32DCF6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3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839157F3-F208-29FD-6B5C-06C1ECE609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26782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0B242EDF-5B3C-5356-1CCB-C122EF7B11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02708" y="2852936"/>
            <a:ext cx="3456902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8310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A73FFA9-F99A-BB4D-AC2C-595EB81D9B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2" y="1916113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8CD03-D3F2-DE49-9DE7-E23F04B88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76672"/>
            <a:ext cx="639074" cy="641351"/>
          </a:xfrm>
          <a:prstGeom prst="rect">
            <a:avLst/>
          </a:prstGeom>
        </p:spPr>
      </p:pic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3116F34-349C-1FDE-6668-5945EEE32E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8527" y="1930447"/>
            <a:ext cx="5041083" cy="86481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53" name="Rovnoramenný trojúhelník 51">
            <a:extLst>
              <a:ext uri="{FF2B5EF4-FFF2-40B4-BE49-F238E27FC236}">
                <a16:creationId xmlns:a16="http://schemas.microsoft.com/office/drawing/2014/main" id="{27BC23DB-6645-12C3-D39D-15D9667188D9}"/>
              </a:ext>
            </a:extLst>
          </p:cNvPr>
          <p:cNvSpPr/>
          <p:nvPr userDrawn="1"/>
        </p:nvSpPr>
        <p:spPr>
          <a:xfrm rot="5400000">
            <a:off x="5871690" y="3365278"/>
            <a:ext cx="374705" cy="214117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21103"/>
              <a:gd name="connsiteX1" fmla="*/ 530352 w 1060704"/>
              <a:gd name="connsiteY1" fmla="*/ 0 h 921103"/>
              <a:gd name="connsiteX2" fmla="*/ 1060704 w 1060704"/>
              <a:gd name="connsiteY2" fmla="*/ 914400 h 921103"/>
              <a:gd name="connsiteX3" fmla="*/ 516811 w 1060704"/>
              <a:gd name="connsiteY3" fmla="*/ 921103 h 921103"/>
              <a:gd name="connsiteX4" fmla="*/ 0 w 1060704"/>
              <a:gd name="connsiteY4" fmla="*/ 914400 h 921103"/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10"/>
              <a:gd name="connsiteX1" fmla="*/ 530352 w 1060704"/>
              <a:gd name="connsiteY1" fmla="*/ 0 h 914410"/>
              <a:gd name="connsiteX2" fmla="*/ 1060704 w 1060704"/>
              <a:gd name="connsiteY2" fmla="*/ 914400 h 914410"/>
              <a:gd name="connsiteX3" fmla="*/ 512318 w 1060704"/>
              <a:gd name="connsiteY3" fmla="*/ 789316 h 914410"/>
              <a:gd name="connsiteX4" fmla="*/ 0 w 1060704"/>
              <a:gd name="connsiteY4" fmla="*/ 914400 h 914410"/>
              <a:gd name="connsiteX0" fmla="*/ 0 w 1060704"/>
              <a:gd name="connsiteY0" fmla="*/ 914400 h 914408"/>
              <a:gd name="connsiteX1" fmla="*/ 530352 w 1060704"/>
              <a:gd name="connsiteY1" fmla="*/ 0 h 914408"/>
              <a:gd name="connsiteX2" fmla="*/ 1060704 w 1060704"/>
              <a:gd name="connsiteY2" fmla="*/ 914400 h 914408"/>
              <a:gd name="connsiteX3" fmla="*/ 512318 w 1060704"/>
              <a:gd name="connsiteY3" fmla="*/ 789316 h 914408"/>
              <a:gd name="connsiteX4" fmla="*/ 0 w 1060704"/>
              <a:gd name="connsiteY4" fmla="*/ 914400 h 914408"/>
              <a:gd name="connsiteX0" fmla="*/ 0 w 1060704"/>
              <a:gd name="connsiteY0" fmla="*/ 914400 h 914403"/>
              <a:gd name="connsiteX1" fmla="*/ 530352 w 1060704"/>
              <a:gd name="connsiteY1" fmla="*/ 0 h 914403"/>
              <a:gd name="connsiteX2" fmla="*/ 1060704 w 1060704"/>
              <a:gd name="connsiteY2" fmla="*/ 914400 h 914403"/>
              <a:gd name="connsiteX3" fmla="*/ 519907 w 1060704"/>
              <a:gd name="connsiteY3" fmla="*/ 519858 h 914403"/>
              <a:gd name="connsiteX4" fmla="*/ 0 w 1060704"/>
              <a:gd name="connsiteY4" fmla="*/ 914400 h 914403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  <a:gd name="connsiteX0" fmla="*/ 0 w 1060704"/>
              <a:gd name="connsiteY0" fmla="*/ 914400 h 914399"/>
              <a:gd name="connsiteX1" fmla="*/ 530352 w 1060704"/>
              <a:gd name="connsiteY1" fmla="*/ 0 h 914399"/>
              <a:gd name="connsiteX2" fmla="*/ 1060704 w 1060704"/>
              <a:gd name="connsiteY2" fmla="*/ 914400 h 914399"/>
              <a:gd name="connsiteX3" fmla="*/ 531297 w 1060704"/>
              <a:gd name="connsiteY3" fmla="*/ 3710 h 914399"/>
              <a:gd name="connsiteX4" fmla="*/ 0 w 1060704"/>
              <a:gd name="connsiteY4" fmla="*/ 914400 h 914399"/>
              <a:gd name="connsiteX0" fmla="*/ 0 w 1060704"/>
              <a:gd name="connsiteY0" fmla="*/ 914400 h 914401"/>
              <a:gd name="connsiteX1" fmla="*/ 530352 w 1060704"/>
              <a:gd name="connsiteY1" fmla="*/ 0 h 914401"/>
              <a:gd name="connsiteX2" fmla="*/ 1060704 w 1060704"/>
              <a:gd name="connsiteY2" fmla="*/ 914400 h 914401"/>
              <a:gd name="connsiteX3" fmla="*/ 531297 w 1060704"/>
              <a:gd name="connsiteY3" fmla="*/ 3710 h 914401"/>
              <a:gd name="connsiteX4" fmla="*/ 0 w 1060704"/>
              <a:gd name="connsiteY4" fmla="*/ 914400 h 914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0704" h="914401">
                <a:moveTo>
                  <a:pt x="0" y="914400"/>
                </a:moveTo>
                <a:lnTo>
                  <a:pt x="530352" y="0"/>
                </a:lnTo>
                <a:lnTo>
                  <a:pt x="1060704" y="914400"/>
                </a:lnTo>
                <a:cubicBezTo>
                  <a:pt x="1043633" y="904331"/>
                  <a:pt x="533192" y="-1403"/>
                  <a:pt x="531297" y="3710"/>
                </a:cubicBezTo>
                <a:cubicBezTo>
                  <a:pt x="531312" y="-139"/>
                  <a:pt x="18968" y="884091"/>
                  <a:pt x="0" y="914400"/>
                </a:cubicBezTo>
                <a:close/>
              </a:path>
            </a:pathLst>
          </a:custGeom>
          <a:noFill/>
          <a:ln w="34925">
            <a:solidFill>
              <a:schemeClr val="accent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cs-CZ"/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7BACBAD4-6DA3-FC34-9EBE-50400CF3C8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62" y="2852936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67CAEF5D-8A72-3ED8-0DF0-628C1A02348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18527" y="2862278"/>
            <a:ext cx="5041081" cy="332670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accent1"/>
              </a:buClr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</a:defRPr>
            </a:lvl1pPr>
            <a:lvl2pPr marL="6286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10858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 marL="15430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 marL="2000250" indent="-171450"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791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á strán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AE7AB3-9B6E-BF47-BB76-1CC7504E6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D4CC1D2F-A291-48FD-569E-E017D26FF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489816"/>
            <a:ext cx="1584176" cy="638583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78311E9-823A-C345-B582-8BE42DF1D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192837" cy="1439862"/>
          </a:xfrm>
          <a:prstGeom prst="rect">
            <a:avLst/>
          </a:prstGeom>
        </p:spPr>
        <p:txBody>
          <a:bodyPr/>
          <a:lstStyle>
            <a:lvl1pPr>
              <a:defRPr sz="4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2pPr>
            <a:lvl3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3pPr>
            <a:lvl4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4pPr>
            <a:lvl5pPr>
              <a:defRPr sz="4200" baseline="0">
                <a:solidFill>
                  <a:srgbClr val="2D2D2D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20F95B7-E9A7-E44D-9B6C-84F243251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4" y="4006577"/>
            <a:ext cx="3960812" cy="790575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1F90324-8788-09F4-3BA0-EC9EB6C21700}"/>
              </a:ext>
            </a:extLst>
          </p:cNvPr>
          <p:cNvSpPr/>
          <p:nvPr userDrawn="1"/>
        </p:nvSpPr>
        <p:spPr>
          <a:xfrm>
            <a:off x="11136560" y="6237312"/>
            <a:ext cx="576064" cy="50405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81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ka_a_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392" y="1628800"/>
            <a:ext cx="10936218" cy="4608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F265A4D-3619-6F13-4CB9-947AC0A970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1383" y="332656"/>
            <a:ext cx="10225137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568152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3686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8984" y="1700809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3280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Zástupný symbol obrázku 5">
            <a:extLst>
              <a:ext uri="{FF2B5EF4-FFF2-40B4-BE49-F238E27FC236}">
                <a16:creationId xmlns:a16="http://schemas.microsoft.com/office/drawing/2014/main" id="{4F4E371C-FF85-034C-CE97-02118F8BCA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7576" y="1700808"/>
            <a:ext cx="2340992" cy="4180512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893F3FA6-92AB-6241-CAA8-95BBA203DA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68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E384EC8A-803F-50CF-E7EA-271BB97F0E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38984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C8D0283-37C0-F910-154D-8138A9CF91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03280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DC0D5987-1A9D-5E81-E756-0F9A83AE7B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67576" y="1340768"/>
            <a:ext cx="234099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4919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ánka_obrázk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EC2B46DC-8285-CBDC-C3C3-3BB4FB440B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9360" y="148478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14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CBD7E1D6-269C-EB5C-167A-9B191CE7C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0" b="-2596"/>
          <a:stretch/>
        </p:blipFill>
        <p:spPr>
          <a:xfrm>
            <a:off x="10920536" y="483393"/>
            <a:ext cx="639074" cy="641351"/>
          </a:xfrm>
          <a:prstGeom prst="rect">
            <a:avLst/>
          </a:prstGeom>
        </p:spPr>
      </p:pic>
      <p:sp>
        <p:nvSpPr>
          <p:cNvPr id="7" name="Zástupný symbol obrázku 5">
            <a:extLst>
              <a:ext uri="{FF2B5EF4-FFF2-40B4-BE49-F238E27FC236}">
                <a16:creationId xmlns:a16="http://schemas.microsoft.com/office/drawing/2014/main" id="{C0814DBB-8071-67A4-174A-6351EE21F5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99466" y="1481054"/>
            <a:ext cx="3124082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5">
            <a:extLst>
              <a:ext uri="{FF2B5EF4-FFF2-40B4-BE49-F238E27FC236}">
                <a16:creationId xmlns:a16="http://schemas.microsoft.com/office/drawing/2014/main" id="{67167C5F-EDD1-C832-F5F8-B4EF62F821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572" y="1484783"/>
            <a:ext cx="3068606" cy="446854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91730CE2-54CA-7822-FC69-21FD079EDD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9360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DB2BF174-208D-4CAA-964B-B20D4BF252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9466" y="1121014"/>
            <a:ext cx="3124082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1E70D5AD-B0EC-A0CA-BA0C-514CBDF39E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9572" y="1121014"/>
            <a:ext cx="3068606" cy="360040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85750" lvl="0" indent="-285750">
              <a:buClr>
                <a:srgbClr val="00C752"/>
              </a:buClr>
              <a:buFont typeface="Wingdings" pitchFamily="2" charset="2"/>
              <a:buChar char="§"/>
            </a:pPr>
            <a:r>
              <a:rPr lang="cs-CZ" noProof="0">
                <a:solidFill>
                  <a:srgbClr val="2D2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031279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8">
            <a:extLst>
              <a:ext uri="{FF2B5EF4-FFF2-40B4-BE49-F238E27FC236}">
                <a16:creationId xmlns:a16="http://schemas.microsoft.com/office/drawing/2014/main" id="{FB755A8B-B981-43A1-7C73-40EB3B74649B}"/>
              </a:ext>
            </a:extLst>
          </p:cNvPr>
          <p:cNvSpPr txBox="1"/>
          <p:nvPr userDrawn="1"/>
        </p:nvSpPr>
        <p:spPr>
          <a:xfrm>
            <a:off x="11280576" y="6392361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2FC4441-48AB-466E-B5E2-7FA789F38293}" type="slidenum">
              <a:rPr lang="cs-CZ" sz="1200" smtClean="0">
                <a:solidFill>
                  <a:srgbClr val="3637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CZ" sz="1200" dirty="0">
              <a:solidFill>
                <a:srgbClr val="3637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C4A68D8-B928-9682-98CA-7CF070167D14}"/>
              </a:ext>
            </a:extLst>
          </p:cNvPr>
          <p:cNvSpPr txBox="1"/>
          <p:nvPr userDrawn="1"/>
        </p:nvSpPr>
        <p:spPr>
          <a:xfrm>
            <a:off x="551384" y="6392361"/>
            <a:ext cx="165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1">
                <a:solidFill>
                  <a:srgbClr val="00C7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www.cez.cz</a:t>
            </a:r>
          </a:p>
        </p:txBody>
      </p:sp>
      <p:sp>
        <p:nvSpPr>
          <p:cNvPr id="2" name="MSIPCMContentMarking" descr="{&quot;HashCode&quot;:-1649102963,&quot;Placement&quot;:&quot;Header&quot;,&quot;Top&quot;:0.0,&quot;Left&quot;:870.008667,&quot;SlideWidth&quot;:960,&quot;SlideHeight&quot;:540}">
            <a:extLst>
              <a:ext uri="{FF2B5EF4-FFF2-40B4-BE49-F238E27FC236}">
                <a16:creationId xmlns:a16="http://schemas.microsoft.com/office/drawing/2014/main" id="{27541F12-BA61-470E-8309-1EA58B736CEC}"/>
              </a:ext>
            </a:extLst>
          </p:cNvPr>
          <p:cNvSpPr txBox="1"/>
          <p:nvPr userDrawn="1"/>
        </p:nvSpPr>
        <p:spPr>
          <a:xfrm>
            <a:off x="11049110" y="0"/>
            <a:ext cx="1142890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cs-CZ" sz="1000">
                <a:solidFill>
                  <a:srgbClr val="000000"/>
                </a:solidFill>
                <a:latin typeface="Calibri" panose="020F0502020204030204" pitchFamily="34" charset="0"/>
              </a:rPr>
              <a:t>Interní / Internal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64" r:id="rId2"/>
    <p:sldLayoutId id="2147483666" r:id="rId3"/>
    <p:sldLayoutId id="2147483667" r:id="rId4"/>
    <p:sldLayoutId id="2147483665" r:id="rId5"/>
    <p:sldLayoutId id="2147483656" r:id="rId6"/>
    <p:sldLayoutId id="2147483679" r:id="rId7"/>
    <p:sldLayoutId id="2147483659" r:id="rId8"/>
    <p:sldLayoutId id="2147483675" r:id="rId9"/>
    <p:sldLayoutId id="2147483676" r:id="rId10"/>
    <p:sldLayoutId id="2147483677" r:id="rId11"/>
    <p:sldLayoutId id="2147483678" r:id="rId12"/>
    <p:sldLayoutId id="2147483674" r:id="rId13"/>
    <p:sldLayoutId id="2147483672" r:id="rId14"/>
    <p:sldLayoutId id="2147483669" r:id="rId15"/>
    <p:sldLayoutId id="2147483673" r:id="rId16"/>
    <p:sldLayoutId id="2147483660" r:id="rId17"/>
    <p:sldLayoutId id="2147483661" r:id="rId18"/>
    <p:sldLayoutId id="2147483662" r:id="rId19"/>
    <p:sldLayoutId id="2147483663" r:id="rId20"/>
    <p:sldLayoutId id="2147483668" r:id="rId21"/>
    <p:sldLayoutId id="2147483671" r:id="rId22"/>
    <p:sldLayoutId id="2147483670" r:id="rId23"/>
    <p:sldLayoutId id="2147483657" r:id="rId24"/>
    <p:sldLayoutId id="2147483652" r:id="rId25"/>
    <p:sldLayoutId id="2147483684" r:id="rId26"/>
    <p:sldLayoutId id="2147483685" r:id="rId27"/>
    <p:sldLayoutId id="2147483686" r:id="rId28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hyperlink" Target="https://www.cezesco.cz/cs/produkty/elektrina" TargetMode="External"/><Relationship Id="rId21" Type="http://schemas.openxmlformats.org/officeDocument/2006/relationships/hyperlink" Target="https://www.cezesco.cz/cs/produkty/ciste-prostory" TargetMode="External"/><Relationship Id="rId42" Type="http://schemas.openxmlformats.org/officeDocument/2006/relationships/image" Target="../media/image31.svg"/><Relationship Id="rId47" Type="http://schemas.openxmlformats.org/officeDocument/2006/relationships/image" Target="../media/image36.png"/><Relationship Id="rId63" Type="http://schemas.openxmlformats.org/officeDocument/2006/relationships/image" Target="../media/image52.svg"/><Relationship Id="rId68" Type="http://schemas.openxmlformats.org/officeDocument/2006/relationships/image" Target="../media/image57.png"/><Relationship Id="rId16" Type="http://schemas.openxmlformats.org/officeDocument/2006/relationships/hyperlink" Target="https://www.cezesco.cz/cs/produkty/dekarbonizace" TargetMode="External"/><Relationship Id="rId11" Type="http://schemas.openxmlformats.org/officeDocument/2006/relationships/hyperlink" Target="https://www.cezesco.cz/cs/produkty/systemy-mereni-a-regulace" TargetMode="External"/><Relationship Id="rId24" Type="http://schemas.openxmlformats.org/officeDocument/2006/relationships/hyperlink" Target="https://www.cezesco.cz/cs/produkty/bezemisni-plyn" TargetMode="External"/><Relationship Id="rId32" Type="http://schemas.openxmlformats.org/officeDocument/2006/relationships/image" Target="../media/image21.svg"/><Relationship Id="rId37" Type="http://schemas.openxmlformats.org/officeDocument/2006/relationships/image" Target="../media/image26.png"/><Relationship Id="rId40" Type="http://schemas.openxmlformats.org/officeDocument/2006/relationships/image" Target="../media/image29.svg"/><Relationship Id="rId45" Type="http://schemas.openxmlformats.org/officeDocument/2006/relationships/image" Target="../media/image34.png"/><Relationship Id="rId53" Type="http://schemas.openxmlformats.org/officeDocument/2006/relationships/image" Target="../media/image42.svg"/><Relationship Id="rId58" Type="http://schemas.openxmlformats.org/officeDocument/2006/relationships/image" Target="../media/image47.png"/><Relationship Id="rId66" Type="http://schemas.openxmlformats.org/officeDocument/2006/relationships/image" Target="../media/image55.png"/><Relationship Id="rId74" Type="http://schemas.openxmlformats.org/officeDocument/2006/relationships/image" Target="../media/image63.png"/><Relationship Id="rId79" Type="http://schemas.openxmlformats.org/officeDocument/2006/relationships/image" Target="../media/image68.svg"/><Relationship Id="rId5" Type="http://schemas.openxmlformats.org/officeDocument/2006/relationships/hyperlink" Target="https://www.cezesco.cz/cs/produkty/energeticke-poradenstvi-a-management" TargetMode="External"/><Relationship Id="rId61" Type="http://schemas.openxmlformats.org/officeDocument/2006/relationships/image" Target="../media/image50.svg"/><Relationship Id="rId19" Type="http://schemas.openxmlformats.org/officeDocument/2006/relationships/hyperlink" Target="https://www.cezesco.cz/cs/produkty/technicka-zarizeni-budov-tzb" TargetMode="External"/><Relationship Id="rId14" Type="http://schemas.openxmlformats.org/officeDocument/2006/relationships/hyperlink" Target="https://www.cezesco.cz/cs/produkty/vzduchotechnika-a-klimatizace" TargetMode="External"/><Relationship Id="rId22" Type="http://schemas.openxmlformats.org/officeDocument/2006/relationships/hyperlink" Target="https://www.cezesco.cz/cs/produkty/navrh-a-realizace-interieru" TargetMode="External"/><Relationship Id="rId27" Type="http://schemas.openxmlformats.org/officeDocument/2006/relationships/hyperlink" Target="https://www.cezesco.cz/cs/produkty/ppa" TargetMode="External"/><Relationship Id="rId30" Type="http://schemas.openxmlformats.org/officeDocument/2006/relationships/hyperlink" Target="https://www.cezesco.cz/cs/produkty/zelena-a-bezemisni-elektrina" TargetMode="External"/><Relationship Id="rId35" Type="http://schemas.openxmlformats.org/officeDocument/2006/relationships/image" Target="../media/image24.png"/><Relationship Id="rId43" Type="http://schemas.openxmlformats.org/officeDocument/2006/relationships/image" Target="../media/image32.png"/><Relationship Id="rId48" Type="http://schemas.openxmlformats.org/officeDocument/2006/relationships/image" Target="../media/image37.png"/><Relationship Id="rId56" Type="http://schemas.openxmlformats.org/officeDocument/2006/relationships/image" Target="../media/image45.png"/><Relationship Id="rId64" Type="http://schemas.openxmlformats.org/officeDocument/2006/relationships/image" Target="../media/image53.png"/><Relationship Id="rId69" Type="http://schemas.openxmlformats.org/officeDocument/2006/relationships/image" Target="../media/image58.svg"/><Relationship Id="rId77" Type="http://schemas.openxmlformats.org/officeDocument/2006/relationships/image" Target="../media/image66.svg"/><Relationship Id="rId8" Type="http://schemas.openxmlformats.org/officeDocument/2006/relationships/hyperlink" Target="https://www.cezesco.cz/cs/produkty/lokalni-distribucni-soustava" TargetMode="External"/><Relationship Id="rId51" Type="http://schemas.openxmlformats.org/officeDocument/2006/relationships/image" Target="../media/image40.svg"/><Relationship Id="rId72" Type="http://schemas.openxmlformats.org/officeDocument/2006/relationships/image" Target="../media/image61.png"/><Relationship Id="rId3" Type="http://schemas.openxmlformats.org/officeDocument/2006/relationships/hyperlink" Target="https://www.cezesco.cz/cs/produkty/akumulace-energie" TargetMode="External"/><Relationship Id="rId12" Type="http://schemas.openxmlformats.org/officeDocument/2006/relationships/hyperlink" Target="https://www.cezesco.cz/cs/produkty/verejne-osvetleni-za-korunu" TargetMode="External"/><Relationship Id="rId17" Type="http://schemas.openxmlformats.org/officeDocument/2006/relationships/hyperlink" Target="https://www.cezesco.cz/cs/produkty/energeticke-uspory-se-zarukou-epc" TargetMode="External"/><Relationship Id="rId25" Type="http://schemas.openxmlformats.org/officeDocument/2006/relationships/hyperlink" Target="https://www.cezesco.cz/cs/produkty/emisni-povolenky" TargetMode="External"/><Relationship Id="rId33" Type="http://schemas.openxmlformats.org/officeDocument/2006/relationships/image" Target="../media/image22.png"/><Relationship Id="rId38" Type="http://schemas.openxmlformats.org/officeDocument/2006/relationships/image" Target="../media/image27.png"/><Relationship Id="rId46" Type="http://schemas.openxmlformats.org/officeDocument/2006/relationships/image" Target="../media/image35.svg"/><Relationship Id="rId59" Type="http://schemas.openxmlformats.org/officeDocument/2006/relationships/image" Target="../media/image48.svg"/><Relationship Id="rId67" Type="http://schemas.openxmlformats.org/officeDocument/2006/relationships/image" Target="../media/image56.svg"/><Relationship Id="rId20" Type="http://schemas.openxmlformats.org/officeDocument/2006/relationships/hyperlink" Target="https://www.cezesco.cz/cs/produkty/technicky-facility-management-tfm" TargetMode="External"/><Relationship Id="rId41" Type="http://schemas.openxmlformats.org/officeDocument/2006/relationships/image" Target="../media/image30.png"/><Relationship Id="rId54" Type="http://schemas.openxmlformats.org/officeDocument/2006/relationships/image" Target="../media/image43.png"/><Relationship Id="rId62" Type="http://schemas.openxmlformats.org/officeDocument/2006/relationships/image" Target="../media/image51.png"/><Relationship Id="rId70" Type="http://schemas.openxmlformats.org/officeDocument/2006/relationships/image" Target="../media/image59.png"/><Relationship Id="rId75" Type="http://schemas.openxmlformats.org/officeDocument/2006/relationships/image" Target="../media/image64.svg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www.cezesco.cz/cs/produkty/fotovoltaicka-elektrarna-za-korunu" TargetMode="External"/><Relationship Id="rId15" Type="http://schemas.openxmlformats.org/officeDocument/2006/relationships/hyperlink" Target="https://www.cezesco.cz/cs/produkty/zarizeni-pro-teplenou-energetiku" TargetMode="External"/><Relationship Id="rId23" Type="http://schemas.openxmlformats.org/officeDocument/2006/relationships/hyperlink" Target="https://www.cezesco.cz/cs/produkty/offsetove-projekty" TargetMode="External"/><Relationship Id="rId28" Type="http://schemas.openxmlformats.org/officeDocument/2006/relationships/hyperlink" Target="https://www.cezesco.cz/cs/produkty/plyn" TargetMode="External"/><Relationship Id="rId36" Type="http://schemas.openxmlformats.org/officeDocument/2006/relationships/image" Target="../media/image25.svg"/><Relationship Id="rId49" Type="http://schemas.openxmlformats.org/officeDocument/2006/relationships/image" Target="../media/image38.png"/><Relationship Id="rId57" Type="http://schemas.openxmlformats.org/officeDocument/2006/relationships/image" Target="../media/image46.svg"/><Relationship Id="rId10" Type="http://schemas.openxmlformats.org/officeDocument/2006/relationships/hyperlink" Target="https://www.cezesco.cz/cs/produkty/servis-a-udrzba-energetickych-zarizeni" TargetMode="External"/><Relationship Id="rId31" Type="http://schemas.openxmlformats.org/officeDocument/2006/relationships/image" Target="../media/image20.png"/><Relationship Id="rId44" Type="http://schemas.openxmlformats.org/officeDocument/2006/relationships/image" Target="../media/image33.svg"/><Relationship Id="rId52" Type="http://schemas.openxmlformats.org/officeDocument/2006/relationships/image" Target="../media/image41.png"/><Relationship Id="rId60" Type="http://schemas.openxmlformats.org/officeDocument/2006/relationships/image" Target="../media/image49.png"/><Relationship Id="rId65" Type="http://schemas.openxmlformats.org/officeDocument/2006/relationships/image" Target="../media/image54.svg"/><Relationship Id="rId73" Type="http://schemas.openxmlformats.org/officeDocument/2006/relationships/image" Target="../media/image62.svg"/><Relationship Id="rId78" Type="http://schemas.openxmlformats.org/officeDocument/2006/relationships/image" Target="../media/image67.png"/><Relationship Id="rId4" Type="http://schemas.openxmlformats.org/officeDocument/2006/relationships/hyperlink" Target="https://www.cezesco.cz/cs/produkty/elektromobilita" TargetMode="External"/><Relationship Id="rId9" Type="http://schemas.openxmlformats.org/officeDocument/2006/relationships/hyperlink" Target="https://www.cezesco.cz/cs/produkty/osvetleni-v-objektech" TargetMode="External"/><Relationship Id="rId13" Type="http://schemas.openxmlformats.org/officeDocument/2006/relationships/hyperlink" Target="https://www.cezesco.cz/cs/produkty/vystavba-elektroenergetickych-zarizeni" TargetMode="External"/><Relationship Id="rId18" Type="http://schemas.openxmlformats.org/officeDocument/2006/relationships/hyperlink" Target="https://www.cezesco.cz/cs/produkty/provoz-energetickeho-hospodarstvi" TargetMode="External"/><Relationship Id="rId39" Type="http://schemas.openxmlformats.org/officeDocument/2006/relationships/image" Target="../media/image28.png"/><Relationship Id="rId34" Type="http://schemas.openxmlformats.org/officeDocument/2006/relationships/image" Target="../media/image23.svg"/><Relationship Id="rId50" Type="http://schemas.openxmlformats.org/officeDocument/2006/relationships/image" Target="../media/image39.png"/><Relationship Id="rId55" Type="http://schemas.openxmlformats.org/officeDocument/2006/relationships/image" Target="../media/image44.svg"/><Relationship Id="rId76" Type="http://schemas.openxmlformats.org/officeDocument/2006/relationships/image" Target="../media/image65.png"/><Relationship Id="rId7" Type="http://schemas.openxmlformats.org/officeDocument/2006/relationships/hyperlink" Target="https://www.cezesco.cz/cs/produkty/kogenerace" TargetMode="External"/><Relationship Id="rId71" Type="http://schemas.openxmlformats.org/officeDocument/2006/relationships/image" Target="../media/image60.svg"/><Relationship Id="rId2" Type="http://schemas.openxmlformats.org/officeDocument/2006/relationships/notesSlide" Target="../notesSlides/notesSlide1.xml"/><Relationship Id="rId29" Type="http://schemas.openxmlformats.org/officeDocument/2006/relationships/hyperlink" Target="https://www.cezesco.cz/cs/produkty/vykup-elektriny-z-decentralnich-zdroj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D95A42F-E180-320F-B12E-13B0AC67C7BA}"/>
              </a:ext>
            </a:extLst>
          </p:cNvPr>
          <p:cNvSpPr txBox="1">
            <a:spLocks/>
          </p:cNvSpPr>
          <p:nvPr/>
        </p:nvSpPr>
        <p:spPr>
          <a:xfrm>
            <a:off x="575208" y="5657790"/>
            <a:ext cx="3048760" cy="360040"/>
          </a:xfrm>
          <a:prstGeom prst="rect">
            <a:avLst/>
          </a:prstGeom>
        </p:spPr>
        <p:txBody>
          <a:bodyPr/>
          <a:lstStyle>
            <a:lvl1pPr marL="0" eaLnBrk="1" hangingPunct="1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9" eaLnBrk="1" hangingPunct="1">
              <a:defRPr>
                <a:latin typeface="+mn-lt"/>
                <a:ea typeface="+mn-ea"/>
                <a:cs typeface="+mn-cs"/>
              </a:defRPr>
            </a:lvl2pPr>
            <a:lvl3pPr marL="914377" eaLnBrk="1" hangingPunct="1">
              <a:defRPr>
                <a:latin typeface="+mn-lt"/>
                <a:ea typeface="+mn-ea"/>
                <a:cs typeface="+mn-cs"/>
              </a:defRPr>
            </a:lvl3pPr>
            <a:lvl4pPr marL="1371566" eaLnBrk="1" hangingPunct="1">
              <a:defRPr>
                <a:latin typeface="+mn-lt"/>
                <a:ea typeface="+mn-ea"/>
                <a:cs typeface="+mn-cs"/>
              </a:defRPr>
            </a:lvl4pPr>
            <a:lvl5pPr marL="1828754" eaLnBrk="1" hangingPunct="1">
              <a:defRPr>
                <a:latin typeface="+mn-lt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cs-CZ" kern="0" dirty="0">
                <a:cs typeface="Arial" panose="020B0604020202020204" pitchFamily="34" charset="0"/>
              </a:rPr>
              <a:t>13. 3. 2025</a:t>
            </a:r>
          </a:p>
          <a:p>
            <a:endParaRPr lang="cs-CZ" kern="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6627EF1-E84D-8E9F-DAB6-3744D91A23D9}"/>
              </a:ext>
            </a:extLst>
          </p:cNvPr>
          <p:cNvSpPr txBox="1">
            <a:spLocks/>
          </p:cNvSpPr>
          <p:nvPr/>
        </p:nvSpPr>
        <p:spPr>
          <a:xfrm>
            <a:off x="551384" y="4045234"/>
            <a:ext cx="9728958" cy="901356"/>
          </a:xfrm>
          <a:prstGeom prst="rect">
            <a:avLst/>
          </a:prstGeom>
        </p:spPr>
        <p:txBody>
          <a:bodyPr/>
          <a:lstStyle>
            <a:lvl1pPr marL="0" eaLnBrk="1" hangingPunct="1">
              <a:defRPr sz="4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189" eaLnBrk="1" hangingPunct="1">
              <a:defRPr sz="4200" baseline="0">
                <a:solidFill>
                  <a:srgbClr val="2D2D2D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377" eaLnBrk="1" hangingPunct="1">
              <a:defRPr sz="4200" baseline="0">
                <a:solidFill>
                  <a:srgbClr val="2D2D2D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566" eaLnBrk="1" hangingPunct="1">
              <a:defRPr sz="4200" baseline="0">
                <a:solidFill>
                  <a:srgbClr val="2D2D2D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754" eaLnBrk="1" hangingPunct="1">
              <a:defRPr sz="4200" baseline="0">
                <a:solidFill>
                  <a:srgbClr val="2D2D2D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5943" eaLnBrk="1" hangingPunct="1">
              <a:defRPr>
                <a:latin typeface="+mn-lt"/>
                <a:ea typeface="+mn-ea"/>
                <a:cs typeface="+mn-cs"/>
              </a:defRPr>
            </a:lvl6pPr>
            <a:lvl7pPr marL="2743131" eaLnBrk="1" hangingPunct="1">
              <a:defRPr>
                <a:latin typeface="+mn-lt"/>
                <a:ea typeface="+mn-ea"/>
                <a:cs typeface="+mn-cs"/>
              </a:defRPr>
            </a:lvl7pPr>
            <a:lvl8pPr marL="3200320" eaLnBrk="1" hangingPunct="1">
              <a:defRPr>
                <a:latin typeface="+mn-lt"/>
                <a:ea typeface="+mn-ea"/>
                <a:cs typeface="+mn-cs"/>
              </a:defRPr>
            </a:lvl8pPr>
            <a:lvl9pPr marL="365750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kern="0" dirty="0"/>
              <a:t>Jiří Bezděk</a:t>
            </a:r>
          </a:p>
          <a:p>
            <a:r>
              <a:rPr lang="cs-CZ" sz="1800" kern="0" dirty="0"/>
              <a:t>tiskový mluvčí ČEZ, Jaderná elektrárna Dukovany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C9B72DC-381A-B835-580C-2E13170637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2204864"/>
            <a:ext cx="6624736" cy="143986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  <a:cs typeface="Arial" panose="020B0604020202020204" pitchFamily="34" charset="0"/>
              </a:rPr>
              <a:t>Skupina ČEZ</a:t>
            </a:r>
            <a:endParaRPr lang="en-CZ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cs-CZ" dirty="0">
                <a:solidFill>
                  <a:schemeClr val="tx1"/>
                </a:solidFill>
                <a:cs typeface="Arial" panose="020B0604020202020204" pitchFamily="34" charset="0"/>
              </a:rPr>
              <a:t>Čistá Energie Zítřka</a:t>
            </a:r>
            <a:endParaRPr lang="en-CZ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05B316-6E1F-F040-85E0-979FE0371F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7151" y="2708920"/>
            <a:ext cx="7303066" cy="100811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209170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obrázku 3">
            <a:extLst>
              <a:ext uri="{FF2B5EF4-FFF2-40B4-BE49-F238E27FC236}">
                <a16:creationId xmlns:a16="http://schemas.microsoft.com/office/drawing/2014/main" id="{753B1B93-7D2C-49A8-B3A3-7BC7FE1D2DED}"/>
              </a:ext>
            </a:extLst>
          </p:cNvPr>
          <p:cNvGraphicFramePr>
            <a:graphicFrameLocks noGrp="1"/>
          </p:cNvGraphicFramePr>
          <p:nvPr>
            <p:ph type="pic" sz="quarter" idx="10"/>
          </p:nvPr>
        </p:nvGraphicFramePr>
        <p:xfrm>
          <a:off x="144016" y="49212"/>
          <a:ext cx="6096000" cy="3379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A0842FA-C488-489B-B8DE-B72A4929A7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Jaderná energetika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3DAEE11-A8E6-4258-8057-D07F131B83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28048" y="1412776"/>
            <a:ext cx="5312381" cy="4608512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/>
              <a:t>V České republice Skupina ČEZ bezpečně provozuje dvě jaderné elektrárny.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b="1" dirty="0"/>
              <a:t>20% </a:t>
            </a:r>
            <a:r>
              <a:rPr lang="cs-CZ" sz="1800" dirty="0"/>
              <a:t>instalovaného výkonu se výrobou podíl až na </a:t>
            </a:r>
            <a:r>
              <a:rPr lang="cs-CZ" sz="1800" b="1" dirty="0"/>
              <a:t>50% </a:t>
            </a:r>
            <a:r>
              <a:rPr lang="cs-CZ" sz="1800" dirty="0"/>
              <a:t>celkové spotřeby</a:t>
            </a:r>
          </a:p>
          <a:p>
            <a:pPr marL="0" indent="0">
              <a:buNone/>
            </a:pPr>
            <a:endParaRPr lang="cs-CZ" sz="1800" dirty="0"/>
          </a:p>
          <a:p>
            <a:pPr marL="0" indent="0" algn="l" defTabSz="665163">
              <a:spcBef>
                <a:spcPts val="0"/>
              </a:spcBef>
              <a:buSzPct val="120000"/>
              <a:buNone/>
            </a:pPr>
            <a:r>
              <a:rPr lang="cs-CZ" sz="18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DUK</a:t>
            </a:r>
            <a:r>
              <a:rPr lang="cs-CZ" sz="1800" b="1" i="0" dirty="0">
                <a:solidFill>
                  <a:srgbClr val="00C7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OVANY</a:t>
            </a:r>
            <a:r>
              <a:rPr lang="cs-CZ" sz="18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 × 512 </a:t>
            </a:r>
            <a:r>
              <a:rPr lang="cs-CZ" sz="1800" b="1" i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MWe</a:t>
            </a:r>
            <a:endParaRPr lang="cs-CZ" sz="1800" i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-179388" algn="l" defTabSz="665163">
              <a:spcBef>
                <a:spcPts val="0"/>
              </a:spcBef>
              <a:buClr>
                <a:srgbClr val="00C752"/>
              </a:buClr>
              <a:buSzPct val="120000"/>
              <a:buFont typeface="Wingdings" pitchFamily="2" charset="2"/>
              <a:buChar char="§"/>
            </a:pPr>
            <a:r>
              <a:rPr lang="cs-CZ" sz="1800" i="0" dirty="0">
                <a:latin typeface="Arial" panose="020B0604020202020204" pitchFamily="34" charset="0"/>
                <a:cs typeface="Arial" panose="020B0604020202020204" pitchFamily="34" charset="0"/>
              </a:rPr>
              <a:t>V provozu od </a:t>
            </a:r>
            <a: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  <a:t>1985</a:t>
            </a:r>
          </a:p>
          <a:p>
            <a:pPr marL="179388" indent="-179388" algn="l" defTabSz="665163">
              <a:spcBef>
                <a:spcPts val="0"/>
              </a:spcBef>
              <a:buClr>
                <a:srgbClr val="00C752"/>
              </a:buClr>
              <a:buSzPct val="120000"/>
              <a:buFont typeface="Wingdings" pitchFamily="2" charset="2"/>
              <a:buChar char="§"/>
            </a:pPr>
            <a:r>
              <a:rPr lang="cs-CZ" sz="1800" i="0" dirty="0">
                <a:latin typeface="Arial" panose="020B0604020202020204" pitchFamily="34" charset="0"/>
                <a:cs typeface="Arial" panose="020B0604020202020204" pitchFamily="34" charset="0"/>
              </a:rPr>
              <a:t>Typ reaktorů</a:t>
            </a:r>
            <a: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  <a:t>: VVER 440</a:t>
            </a:r>
            <a:r>
              <a:rPr lang="cs-CZ" sz="1800" i="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  <a:t> V 213</a:t>
            </a:r>
          </a:p>
          <a:p>
            <a:pPr marL="179388" indent="-179388" algn="l" defTabSz="665163">
              <a:spcBef>
                <a:spcPts val="0"/>
              </a:spcBef>
              <a:buClr>
                <a:srgbClr val="00C752"/>
              </a:buClr>
              <a:buSzPct val="120000"/>
              <a:buFont typeface="Wingdings" pitchFamily="2" charset="2"/>
              <a:buChar char="§"/>
            </a:pPr>
            <a:r>
              <a:rPr lang="cs-CZ" sz="1800" i="0" dirty="0">
                <a:latin typeface="Arial" panose="020B0604020202020204" pitchFamily="34" charset="0"/>
                <a:cs typeface="Arial" panose="020B0604020202020204" pitchFamily="34" charset="0"/>
              </a:rPr>
              <a:t>Využití projektových rezerv ze 44</a:t>
            </a:r>
            <a: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  <a:t>0 MW </a:t>
            </a:r>
            <a:r>
              <a:rPr lang="cs-CZ" sz="1800" i="0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sz="1800" i="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800" i="0" dirty="0">
                <a:latin typeface="Arial" panose="020B0604020202020204" pitchFamily="34" charset="0"/>
                <a:cs typeface="Arial" panose="020B0604020202020204" pitchFamily="34" charset="0"/>
              </a:rPr>
              <a:t> MW </a:t>
            </a:r>
            <a:r>
              <a:rPr lang="cs-CZ" sz="1800" i="0" dirty="0">
                <a:latin typeface="Arial" panose="020B0604020202020204" pitchFamily="34" charset="0"/>
                <a:cs typeface="Arial" panose="020B0604020202020204" pitchFamily="34" charset="0"/>
              </a:rPr>
              <a:t>a nyní nově na 512 MW</a:t>
            </a:r>
            <a:endParaRPr lang="en-US" sz="180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800" dirty="0"/>
          </a:p>
          <a:p>
            <a:pPr marL="0" indent="0" algn="l" defTabSz="665163">
              <a:spcBef>
                <a:spcPts val="0"/>
              </a:spcBef>
              <a:buSzPct val="120000"/>
              <a:buNone/>
            </a:pPr>
            <a:r>
              <a:rPr lang="cs-CZ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TEMELÍN</a:t>
            </a:r>
            <a:r>
              <a:rPr lang="cs-CZ" sz="18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8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</a:t>
            </a:r>
            <a:r>
              <a:rPr lang="cs-CZ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1125</a:t>
            </a:r>
            <a:r>
              <a:rPr lang="cs-CZ" sz="1800" b="1" i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b="1" i="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MWe</a:t>
            </a:r>
            <a:endParaRPr lang="cs-CZ" sz="1800" i="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indent="-268288" algn="l" defTabSz="665163">
              <a:spcBef>
                <a:spcPts val="0"/>
              </a:spcBef>
              <a:buClr>
                <a:srgbClr val="00C752"/>
              </a:buClr>
              <a:buSzPct val="120000"/>
              <a:buFont typeface="Wingdings" pitchFamily="2" charset="2"/>
              <a:buChar char="§"/>
            </a:pPr>
            <a:r>
              <a:rPr lang="cs-CZ" sz="1800" i="0" dirty="0"/>
              <a:t>Poprvé připojen do sítě v </a:t>
            </a:r>
            <a:r>
              <a:rPr lang="en-US" sz="1800" i="0" dirty="0"/>
              <a:t>2000</a:t>
            </a:r>
          </a:p>
          <a:p>
            <a:pPr marL="268288" indent="-268288" algn="l" defTabSz="665163">
              <a:spcBef>
                <a:spcPts val="0"/>
              </a:spcBef>
              <a:buClr>
                <a:srgbClr val="00C752"/>
              </a:buClr>
              <a:buSzPct val="120000"/>
              <a:buFont typeface="Wingdings" pitchFamily="2" charset="2"/>
              <a:buChar char="§"/>
            </a:pPr>
            <a:r>
              <a:rPr lang="cs-CZ" sz="1800" i="0" dirty="0"/>
              <a:t>Typ reaktorů</a:t>
            </a:r>
            <a:r>
              <a:rPr lang="en-US" sz="1800" i="0" dirty="0"/>
              <a:t>: VVER 1000</a:t>
            </a:r>
            <a:r>
              <a:rPr lang="cs-CZ" sz="1800" i="0" dirty="0"/>
              <a:t>, </a:t>
            </a:r>
            <a:r>
              <a:rPr lang="en-US" sz="1800" i="0" dirty="0"/>
              <a:t>V320</a:t>
            </a:r>
            <a:endParaRPr lang="cs-CZ" sz="1800" i="0" dirty="0"/>
          </a:p>
          <a:p>
            <a:pPr marL="268288" indent="-268288" algn="l" defTabSz="665163">
              <a:spcBef>
                <a:spcPts val="0"/>
              </a:spcBef>
              <a:buClr>
                <a:srgbClr val="00C752"/>
              </a:buClr>
              <a:buSzPct val="120000"/>
              <a:buFont typeface="Wingdings" pitchFamily="2" charset="2"/>
              <a:buChar char="§"/>
            </a:pPr>
            <a:r>
              <a:rPr lang="cs-CZ" sz="1800" i="0" dirty="0"/>
              <a:t>Využití projektových rezerv z 981 na 1086 </a:t>
            </a:r>
            <a:r>
              <a:rPr lang="cs-CZ" sz="1800" i="0" dirty="0" err="1"/>
              <a:t>MWe</a:t>
            </a:r>
            <a:endParaRPr lang="en-US" sz="1800" i="0" dirty="0"/>
          </a:p>
        </p:txBody>
      </p:sp>
      <p:graphicFrame>
        <p:nvGraphicFramePr>
          <p:cNvPr id="6" name="Zástupný symbol obrázku 3">
            <a:extLst>
              <a:ext uri="{FF2B5EF4-FFF2-40B4-BE49-F238E27FC236}">
                <a16:creationId xmlns:a16="http://schemas.microsoft.com/office/drawing/2014/main" id="{F6EEFC6E-82D2-4289-B86A-80A162DC8958}"/>
              </a:ext>
            </a:extLst>
          </p:cNvPr>
          <p:cNvGraphicFramePr>
            <a:graphicFrameLocks noGrp="1"/>
          </p:cNvGraphicFramePr>
          <p:nvPr>
            <p:ph type="pic" sz="quarter" idx="14"/>
            <p:extLst>
              <p:ext uri="{D42A27DB-BD31-4B8C-83A1-F6EECF244321}">
                <p14:modId xmlns:p14="http://schemas.microsoft.com/office/powerpoint/2010/main" val="1849036998"/>
              </p:ext>
            </p:extLst>
          </p:nvPr>
        </p:nvGraphicFramePr>
        <p:xfrm>
          <a:off x="144016" y="3429001"/>
          <a:ext cx="6096000" cy="3379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43864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A3C2B747-1BA2-4248-8590-A59B12BBF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586" y="2997402"/>
            <a:ext cx="2800094" cy="3343346"/>
          </a:xfrm>
          <a:prstGeom prst="rect">
            <a:avLst/>
          </a:prstGeom>
          <a:solidFill>
            <a:srgbClr val="E84E0F"/>
          </a:solidFill>
          <a:ln>
            <a:noFill/>
          </a:ln>
          <a:effectLst/>
        </p:spPr>
        <p:txBody>
          <a:bodyPr wrap="square" lIns="34986" tIns="34986" rIns="34986" bIns="34986" anchor="ctr">
            <a:spAutoFit/>
          </a:bodyPr>
          <a:lstStyle>
            <a:lvl1pPr defTabSz="933450" eaLnBrk="0" hangingPunct="0"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58825" indent="-292100" defTabSz="933450" eaLnBrk="0" hangingPunct="0"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66813" indent="-233363" defTabSz="933450" eaLnBrk="0" hangingPunct="0"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31950" indent="-231775" defTabSz="933450" eaLnBrk="0" hangingPunct="0"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98675" indent="-233363" defTabSz="933450" eaLnBrk="0" hangingPunct="0"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55875" indent="-233363" defTabSz="9334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13075" indent="-233363" defTabSz="9334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70275" indent="-233363" defTabSz="9334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27475" indent="-233363" defTabSz="9334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chemeClr val="bg1"/>
              </a:buClr>
            </a:pPr>
            <a:r>
              <a:rPr lang="cs-CZ" altLang="cs-CZ" sz="1800" b="0" dirty="0">
                <a:solidFill>
                  <a:schemeClr val="bg1"/>
                </a:solidFill>
              </a:rPr>
              <a:t> ZAMĚSTNAVATEL</a:t>
            </a:r>
          </a:p>
          <a:p>
            <a:pPr eaLnBrk="1" hangingPunct="1">
              <a:lnSpc>
                <a:spcPct val="150000"/>
              </a:lnSpc>
              <a:buClr>
                <a:schemeClr val="bg1"/>
              </a:buClr>
            </a:pPr>
            <a:endParaRPr lang="cs-CZ" altLang="cs-CZ" sz="1800" b="0" dirty="0">
              <a:solidFill>
                <a:schemeClr val="bg1"/>
              </a:solidFill>
            </a:endParaRPr>
          </a:p>
          <a:p>
            <a:pPr eaLnBrk="1" hangingPunct="1">
              <a:buClr>
                <a:schemeClr val="bg1"/>
              </a:buClr>
            </a:pPr>
            <a:r>
              <a:rPr lang="cs-CZ" altLang="cs-CZ" sz="1800" b="0" dirty="0">
                <a:solidFill>
                  <a:schemeClr val="bg1"/>
                </a:solidFill>
              </a:rPr>
              <a:t> INVESTICE DO</a:t>
            </a:r>
          </a:p>
          <a:p>
            <a:pPr eaLnBrk="1" hangingPunct="1">
              <a:buClr>
                <a:schemeClr val="bg1"/>
              </a:buClr>
            </a:pPr>
            <a:r>
              <a:rPr lang="cs-CZ" altLang="cs-CZ" sz="1800" b="0" dirty="0">
                <a:solidFill>
                  <a:schemeClr val="bg1"/>
                </a:solidFill>
              </a:rPr>
              <a:t> MODERNIZACE</a:t>
            </a:r>
          </a:p>
          <a:p>
            <a:pPr eaLnBrk="1" hangingPunct="1">
              <a:buClr>
                <a:schemeClr val="bg1"/>
              </a:buClr>
            </a:pPr>
            <a:endParaRPr lang="cs-CZ" altLang="cs-CZ" sz="1800" b="0" dirty="0">
              <a:solidFill>
                <a:schemeClr val="bg1"/>
              </a:solidFill>
            </a:endParaRPr>
          </a:p>
          <a:p>
            <a:pPr eaLnBrk="1" hangingPunct="1">
              <a:buClr>
                <a:schemeClr val="bg1"/>
              </a:buClr>
            </a:pPr>
            <a:r>
              <a:rPr lang="cs-CZ" altLang="cs-CZ" sz="1800" b="0" dirty="0">
                <a:solidFill>
                  <a:schemeClr val="bg1"/>
                </a:solidFill>
              </a:rPr>
              <a:t> PODPORA ROZVOJE</a:t>
            </a:r>
          </a:p>
          <a:p>
            <a:pPr eaLnBrk="1" hangingPunct="1">
              <a:buClr>
                <a:schemeClr val="bg1"/>
              </a:buClr>
            </a:pPr>
            <a:r>
              <a:rPr lang="cs-CZ" altLang="cs-CZ" sz="1800" b="0" dirty="0">
                <a:solidFill>
                  <a:schemeClr val="bg1"/>
                </a:solidFill>
              </a:rPr>
              <a:t>ODBORNÝCH OBORŮ</a:t>
            </a:r>
          </a:p>
          <a:p>
            <a:pPr eaLnBrk="1" hangingPunct="1">
              <a:buClr>
                <a:schemeClr val="bg1"/>
              </a:buClr>
            </a:pPr>
            <a:endParaRPr lang="cs-CZ" altLang="cs-CZ" sz="1800" b="0" dirty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  <a:buClr>
                <a:schemeClr val="bg1"/>
              </a:buClr>
            </a:pPr>
            <a:r>
              <a:rPr lang="cs-CZ" altLang="cs-CZ" sz="1800" b="0" dirty="0">
                <a:solidFill>
                  <a:schemeClr val="bg1"/>
                </a:solidFill>
              </a:rPr>
              <a:t> POMOC REGIONU</a:t>
            </a:r>
          </a:p>
          <a:p>
            <a:pPr eaLnBrk="1" hangingPunct="1">
              <a:lnSpc>
                <a:spcPct val="150000"/>
              </a:lnSpc>
              <a:buClr>
                <a:schemeClr val="bg1"/>
              </a:buClr>
            </a:pPr>
            <a:endParaRPr lang="cs-CZ" altLang="cs-CZ" sz="1800" b="0" dirty="0">
              <a:solidFill>
                <a:schemeClr val="bg1"/>
              </a:solidFill>
            </a:endParaRPr>
          </a:p>
        </p:txBody>
      </p:sp>
      <p:pic>
        <p:nvPicPr>
          <p:cNvPr id="11" name="Picture 4" descr="_DSC0070 a">
            <a:extLst>
              <a:ext uri="{FF2B5EF4-FFF2-40B4-BE49-F238E27FC236}">
                <a16:creationId xmlns:a16="http://schemas.microsoft.com/office/drawing/2014/main" id="{C4D8FE5F-1588-4710-A231-EF9BDF8FD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8866" y="1412777"/>
            <a:ext cx="4194951" cy="151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99E57091-5114-469C-BEC1-E7AC356754AA}"/>
              </a:ext>
            </a:extLst>
          </p:cNvPr>
          <p:cNvSpPr txBox="1">
            <a:spLocks/>
          </p:cNvSpPr>
          <p:nvPr/>
        </p:nvSpPr>
        <p:spPr>
          <a:xfrm>
            <a:off x="524686" y="296863"/>
            <a:ext cx="9843313" cy="4986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800" kern="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Provoz jaderných elektráren je přínosem pro široký region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D16D72E-2676-A37A-2BC8-46B85FC59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0836" y="2971754"/>
            <a:ext cx="4185578" cy="3394642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txBody>
          <a:bodyPr wrap="square" lIns="34986" tIns="34986" rIns="34986" bIns="34986" anchor="ctr">
            <a:spAutoFit/>
          </a:bodyPr>
          <a:lstStyle>
            <a:lvl1pPr defTabSz="933450" eaLnBrk="0" hangingPunct="0"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58825" indent="-292100" defTabSz="933450" eaLnBrk="0" hangingPunct="0"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66813" indent="-233363" defTabSz="933450" eaLnBrk="0" hangingPunct="0"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31950" indent="-231775" defTabSz="933450" eaLnBrk="0" hangingPunct="0"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98675" indent="-233363" defTabSz="933450" eaLnBrk="0" hangingPunct="0"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55875" indent="-233363" defTabSz="9334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13075" indent="-233363" defTabSz="9334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70275" indent="-233363" defTabSz="9334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27475" indent="-233363" defTabSz="9334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63538" indent="-363538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1800" b="0" dirty="0">
                <a:solidFill>
                  <a:schemeClr val="bg1"/>
                </a:solidFill>
              </a:rPr>
              <a:t>1508 zaměstnanců v lokalitě, z toho 202 žen</a:t>
            </a:r>
          </a:p>
          <a:p>
            <a:pPr marL="363538" indent="-363538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altLang="cs-CZ" sz="1800" b="0" dirty="0">
              <a:solidFill>
                <a:schemeClr val="bg1"/>
              </a:solidFill>
            </a:endParaRPr>
          </a:p>
          <a:p>
            <a:pPr marL="363538" indent="-363538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1800" b="0" dirty="0">
                <a:solidFill>
                  <a:schemeClr val="bg1"/>
                </a:solidFill>
              </a:rPr>
              <a:t>v roce 2025 - 3,1 mld. Kč do modernizace zařízení</a:t>
            </a:r>
          </a:p>
          <a:p>
            <a:pPr marL="363538" indent="-363538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altLang="cs-CZ" sz="1800" b="0" dirty="0">
              <a:solidFill>
                <a:schemeClr val="bg1"/>
              </a:solidFill>
            </a:endParaRPr>
          </a:p>
          <a:p>
            <a:pPr marL="363538" indent="-363538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1800" b="0" dirty="0">
                <a:solidFill>
                  <a:schemeClr val="bg1"/>
                </a:solidFill>
              </a:rPr>
              <a:t>podpora oboru na SPŠ SE v Č. Budějovicích, Svářeč a potrubář na SPŠ SOU Hněvkovice a na VŠ</a:t>
            </a:r>
          </a:p>
          <a:p>
            <a:pPr marL="363538" indent="-363538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1800" b="0" dirty="0">
                <a:solidFill>
                  <a:schemeClr val="bg1"/>
                </a:solidFill>
              </a:rPr>
              <a:t>kulturní, sportovní a rozvojové akce, pomoc hasičů – 28/2024</a:t>
            </a:r>
          </a:p>
          <a:p>
            <a:pPr marL="363538" indent="-363538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altLang="cs-CZ" sz="1800" b="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4ADA9D-5C6B-D77A-E4DB-084398EC0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865" y="2971754"/>
            <a:ext cx="4194951" cy="3394642"/>
          </a:xfrm>
          <a:prstGeom prst="rect">
            <a:avLst/>
          </a:prstGeom>
          <a:solidFill>
            <a:srgbClr val="8DC63F"/>
          </a:solidFill>
          <a:ln>
            <a:noFill/>
          </a:ln>
          <a:effectLst/>
        </p:spPr>
        <p:txBody>
          <a:bodyPr wrap="square" lIns="34986" tIns="34986" rIns="34986" bIns="34986" anchor="ctr">
            <a:spAutoFit/>
          </a:bodyPr>
          <a:lstStyle>
            <a:lvl1pPr defTabSz="933450" eaLnBrk="0" hangingPunct="0"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58825" indent="-292100" defTabSz="933450" eaLnBrk="0" hangingPunct="0"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66813" indent="-233363" defTabSz="933450" eaLnBrk="0" hangingPunct="0"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31950" indent="-231775" defTabSz="933450" eaLnBrk="0" hangingPunct="0"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98675" indent="-233363" defTabSz="933450" eaLnBrk="0" hangingPunct="0"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55875" indent="-233363" defTabSz="9334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13075" indent="-233363" defTabSz="9334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70275" indent="-233363" defTabSz="9334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27475" indent="-233363" defTabSz="93345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63538" indent="-363538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1800" b="0" dirty="0"/>
              <a:t>1680 zaměstnanců v lokalitě, z toho 177 žen</a:t>
            </a:r>
          </a:p>
          <a:p>
            <a:pPr marL="363538" indent="-363538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altLang="cs-CZ" sz="1800" b="0" dirty="0"/>
          </a:p>
          <a:p>
            <a:pPr marL="363538" indent="-363538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1800" b="0" dirty="0"/>
              <a:t>v roce 2025 - 3,5 mld. Kč do modernizace zařízení</a:t>
            </a:r>
          </a:p>
          <a:p>
            <a:pPr eaLnBrk="1" hangingPunct="1">
              <a:buClr>
                <a:schemeClr val="bg1"/>
              </a:buClr>
            </a:pPr>
            <a:endParaRPr lang="cs-CZ" altLang="cs-CZ" sz="1800" b="0" dirty="0"/>
          </a:p>
          <a:p>
            <a:pPr marL="363538" indent="-363538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1800" b="0" dirty="0"/>
              <a:t>podpora oboru Energetik na SPŠ v Třebíč a další obory VUT Brno</a:t>
            </a:r>
          </a:p>
          <a:p>
            <a:pPr marL="363538" indent="-363538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altLang="cs-CZ" sz="1800" b="0" dirty="0"/>
          </a:p>
          <a:p>
            <a:pPr marL="363538" indent="-363538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sz="1800" b="0" dirty="0"/>
              <a:t>kulturní, sportovní a rozvojové akce, pomoc hasičů – 84/2024</a:t>
            </a:r>
          </a:p>
          <a:p>
            <a:pPr marL="363538" indent="-363538" eaLnBrk="1" hangingPunct="1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cs-CZ" altLang="cs-CZ" sz="1800" b="0" dirty="0">
              <a:solidFill>
                <a:schemeClr val="bg1"/>
              </a:solidFill>
            </a:endParaRPr>
          </a:p>
        </p:txBody>
      </p:sp>
      <p:pic>
        <p:nvPicPr>
          <p:cNvPr id="9" name="Picture 8" descr="Jaderná elektrárna Temelín - Jaderné elektrárny ČEZ - Energetika zblízka -  Svět energie.cz">
            <a:extLst>
              <a:ext uri="{FF2B5EF4-FFF2-40B4-BE49-F238E27FC236}">
                <a16:creationId xmlns:a16="http://schemas.microsoft.com/office/drawing/2014/main" id="{D1336682-19CC-3F21-1481-D266B0365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8" r="496" b="15467"/>
          <a:stretch/>
        </p:blipFill>
        <p:spPr bwMode="auto">
          <a:xfrm>
            <a:off x="7585015" y="1422124"/>
            <a:ext cx="4182949" cy="151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EF815AE-0993-E34C-463A-1AEA82892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1340768"/>
            <a:ext cx="1335413" cy="148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65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553AA0D-A85A-48BF-8572-FE2D054978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4350" y="255618"/>
            <a:ext cx="5159944" cy="95410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dirty="0"/>
              <a:t>Klíčový program jaderných elektráren ČEZ, a.s.</a:t>
            </a:r>
          </a:p>
        </p:txBody>
      </p:sp>
      <p:sp>
        <p:nvSpPr>
          <p:cNvPr id="2" name="Volný tvar: obrazec 1">
            <a:extLst>
              <a:ext uri="{FF2B5EF4-FFF2-40B4-BE49-F238E27FC236}">
                <a16:creationId xmlns:a16="http://schemas.microsoft.com/office/drawing/2014/main" id="{5E3BDC06-FDE1-E1E3-5F7E-4FC72EBB375F}"/>
              </a:ext>
            </a:extLst>
          </p:cNvPr>
          <p:cNvSpPr/>
          <p:nvPr/>
        </p:nvSpPr>
        <p:spPr>
          <a:xfrm>
            <a:off x="8688288" y="2631711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D20249F-0184-DCCB-54C9-9BD218B07E56}"/>
              </a:ext>
            </a:extLst>
          </p:cNvPr>
          <p:cNvSpPr txBox="1"/>
          <p:nvPr/>
        </p:nvSpPr>
        <p:spPr>
          <a:xfrm>
            <a:off x="7446812" y="2893797"/>
            <a:ext cx="1917861" cy="9618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  <a:buClr>
                <a:srgbClr val="F24F00"/>
              </a:buClr>
              <a:buSzPct val="90000"/>
            </a:pPr>
            <a:r>
              <a:rPr lang="cs-CZ" sz="2200" spc="30" noProof="1">
                <a:solidFill>
                  <a:schemeClr val="bg1"/>
                </a:solidFill>
                <a:latin typeface="Roobert CEZ Medium" pitchFamily="2" charset="-18"/>
                <a:cs typeface="Roobert CEZ Medium" pitchFamily="2" charset="-18"/>
              </a:rPr>
              <a:t>Safety
Quality
Responsibility</a:t>
            </a:r>
            <a:endParaRPr kumimoji="0" lang="cs-CZ" sz="2200" i="0" u="none" strike="noStrike" kern="1200" cap="none" spc="30" normalizeH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obert CEZ Medium" pitchFamily="2" charset="-18"/>
              <a:ea typeface="+mn-ea"/>
              <a:cs typeface="Roobert CEZ Medium" pitchFamily="2" charset="-18"/>
            </a:endParaRPr>
          </a:p>
        </p:txBody>
      </p:sp>
      <p:sp>
        <p:nvSpPr>
          <p:cNvPr id="17" name="Volný tvar: obrazec 16">
            <a:extLst>
              <a:ext uri="{FF2B5EF4-FFF2-40B4-BE49-F238E27FC236}">
                <a16:creationId xmlns:a16="http://schemas.microsoft.com/office/drawing/2014/main" id="{2807CF3C-39F1-C767-AF9B-506C73043EA8}"/>
              </a:ext>
            </a:extLst>
          </p:cNvPr>
          <p:cNvSpPr/>
          <p:nvPr/>
        </p:nvSpPr>
        <p:spPr>
          <a:xfrm>
            <a:off x="1972588" y="2623372"/>
            <a:ext cx="381000" cy="381000"/>
          </a:xfrm>
          <a:custGeom>
            <a:avLst/>
            <a:gdLst>
              <a:gd name="connsiteX0" fmla="*/ 0 w 381000"/>
              <a:gd name="connsiteY0" fmla="*/ 0 h 381000"/>
              <a:gd name="connsiteX1" fmla="*/ 381000 w 381000"/>
              <a:gd name="connsiteY1" fmla="*/ 0 h 381000"/>
              <a:gd name="connsiteX2" fmla="*/ 381000 w 381000"/>
              <a:gd name="connsiteY2" fmla="*/ 381000 h 381000"/>
              <a:gd name="connsiteX3" fmla="*/ 0 w 381000"/>
              <a:gd name="connsiteY3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000" h="381000">
                <a:moveTo>
                  <a:pt x="0" y="0"/>
                </a:moveTo>
                <a:lnTo>
                  <a:pt x="381000" y="0"/>
                </a:lnTo>
                <a:lnTo>
                  <a:pt x="381000" y="381000"/>
                </a:lnTo>
                <a:lnTo>
                  <a:pt x="0" y="381000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3637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AB1F9F5-3AAE-62D0-446B-E88D43009F90}"/>
              </a:ext>
            </a:extLst>
          </p:cNvPr>
          <p:cNvSpPr txBox="1"/>
          <p:nvPr/>
        </p:nvSpPr>
        <p:spPr>
          <a:xfrm>
            <a:off x="731112" y="2885458"/>
            <a:ext cx="1917861" cy="9618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  <a:buClr>
                <a:srgbClr val="F24F00"/>
              </a:buClr>
              <a:buSzPct val="90000"/>
            </a:pPr>
            <a:r>
              <a:rPr lang="cs-CZ" sz="2200" spc="30" noProof="1">
                <a:solidFill>
                  <a:schemeClr val="bg1"/>
                </a:solidFill>
                <a:latin typeface="Roobert CEZ Medium" pitchFamily="2" charset="-18"/>
                <a:cs typeface="Roobert CEZ Medium" pitchFamily="2" charset="-18"/>
              </a:rPr>
              <a:t>Bezpečnost</a:t>
            </a:r>
          </a:p>
          <a:p>
            <a:pPr>
              <a:lnSpc>
                <a:spcPts val="2500"/>
              </a:lnSpc>
              <a:buClr>
                <a:srgbClr val="F24F00"/>
              </a:buClr>
              <a:buSzPct val="90000"/>
            </a:pPr>
            <a:r>
              <a:rPr lang="cs-CZ" sz="2200" spc="30" noProof="1">
                <a:solidFill>
                  <a:schemeClr val="bg1"/>
                </a:solidFill>
                <a:latin typeface="Roobert CEZ Medium" pitchFamily="2" charset="-18"/>
                <a:cs typeface="Roobert CEZ Medium" pitchFamily="2" charset="-18"/>
              </a:rPr>
              <a:t>Kvalitní</a:t>
            </a:r>
          </a:p>
          <a:p>
            <a:pPr>
              <a:lnSpc>
                <a:spcPts val="2500"/>
              </a:lnSpc>
              <a:buClr>
                <a:srgbClr val="F24F00"/>
              </a:buClr>
              <a:buSzPct val="90000"/>
            </a:pPr>
            <a:r>
              <a:rPr lang="cs-CZ" sz="2200" spc="30" noProof="1">
                <a:solidFill>
                  <a:schemeClr val="bg1"/>
                </a:solidFill>
                <a:latin typeface="Roobert CEZ Medium" pitchFamily="2" charset="-18"/>
                <a:cs typeface="Roobert CEZ Medium" pitchFamily="2" charset="-18"/>
              </a:rPr>
              <a:t>Odpovědnost</a:t>
            </a:r>
            <a:endParaRPr kumimoji="0" lang="cs-CZ" sz="2200" i="0" u="none" strike="noStrike" kern="1200" cap="none" spc="30" normalizeH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obert CEZ Medium" pitchFamily="2" charset="-18"/>
              <a:ea typeface="+mn-ea"/>
              <a:cs typeface="Roobert CEZ Medium" pitchFamily="2" charset="-18"/>
            </a:endParaRP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24A839A9-BCBC-5E6B-5F0C-42DEE4E5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50" y="1340768"/>
            <a:ext cx="4505954" cy="5144218"/>
          </a:xfrm>
          <a:prstGeom prst="rect">
            <a:avLst/>
          </a:prstGeom>
        </p:spPr>
      </p:pic>
      <p:pic>
        <p:nvPicPr>
          <p:cNvPr id="26" name="Zástupný symbol obrázku 25" descr="Obsah obrázku Lidská tvář, osoba, oblečení, venku&#10;&#10;Popis byl vytvořen automaticky">
            <a:extLst>
              <a:ext uri="{FF2B5EF4-FFF2-40B4-BE49-F238E27FC236}">
                <a16:creationId xmlns:a16="http://schemas.microsoft.com/office/drawing/2014/main" id="{59F1441E-F69E-19DD-F765-CA84E33DEE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7" r="20377"/>
          <a:stretch>
            <a:fillRect/>
          </a:stretch>
        </p:blipFill>
        <p:spPr>
          <a:xfrm>
            <a:off x="6068591" y="2811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164704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>
            <a:extLst>
              <a:ext uri="{FF2B5EF4-FFF2-40B4-BE49-F238E27FC236}">
                <a16:creationId xmlns:a16="http://schemas.microsoft.com/office/drawing/2014/main" id="{99E57091-5114-469C-BEC1-E7AC356754AA}"/>
              </a:ext>
            </a:extLst>
          </p:cNvPr>
          <p:cNvSpPr txBox="1">
            <a:spLocks/>
          </p:cNvSpPr>
          <p:nvPr/>
        </p:nvSpPr>
        <p:spPr>
          <a:xfrm>
            <a:off x="719478" y="296863"/>
            <a:ext cx="9648521" cy="4986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kern="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Energetická lokalita  Dukovany a Dalešice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BF468AF-94E4-46FC-BCF8-8775BEB04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068" y="1196117"/>
            <a:ext cx="6683740" cy="5147139"/>
          </a:xfrm>
          <a:prstGeom prst="rect">
            <a:avLst/>
          </a:prstGeom>
        </p:spPr>
      </p:pic>
      <p:sp>
        <p:nvSpPr>
          <p:cNvPr id="7" name="Oval 9">
            <a:extLst>
              <a:ext uri="{FF2B5EF4-FFF2-40B4-BE49-F238E27FC236}">
                <a16:creationId xmlns:a16="http://schemas.microsoft.com/office/drawing/2014/main" id="{8BAB48DE-0F73-4E6B-BE7F-AB6152369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250" y="4955445"/>
            <a:ext cx="2609385" cy="14128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8" name="Oval 10">
            <a:extLst>
              <a:ext uri="{FF2B5EF4-FFF2-40B4-BE49-F238E27FC236}">
                <a16:creationId xmlns:a16="http://schemas.microsoft.com/office/drawing/2014/main" id="{15DE1B6B-968B-4195-9888-188B16313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341913"/>
            <a:ext cx="1192107" cy="1305526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/>
          </a:p>
        </p:txBody>
      </p:sp>
      <p:sp>
        <p:nvSpPr>
          <p:cNvPr id="9" name="Oval 11">
            <a:extLst>
              <a:ext uri="{FF2B5EF4-FFF2-40B4-BE49-F238E27FC236}">
                <a16:creationId xmlns:a16="http://schemas.microsoft.com/office/drawing/2014/main" id="{19A07ACB-A9CB-4C39-94A9-5FB7DF709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096" y="3810565"/>
            <a:ext cx="915716" cy="737265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dirty="0">
              <a:solidFill>
                <a:srgbClr val="990000"/>
              </a:solidFill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8AB7296F-F190-46BA-986A-A0AF253FE650}"/>
              </a:ext>
            </a:extLst>
          </p:cNvPr>
          <p:cNvSpPr/>
          <p:nvPr/>
        </p:nvSpPr>
        <p:spPr>
          <a:xfrm>
            <a:off x="719478" y="3147640"/>
            <a:ext cx="3871356" cy="13258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t" anchorCtr="0"/>
          <a:lstStyle/>
          <a:p>
            <a:endParaRPr lang="cs-CZ" sz="900" dirty="0"/>
          </a:p>
          <a:p>
            <a:r>
              <a:rPr lang="cs-CZ" sz="1800" dirty="0"/>
              <a:t>Mohelno - spodní nádrž, vodní elektrárna </a:t>
            </a:r>
          </a:p>
          <a:p>
            <a:r>
              <a:rPr lang="cs-CZ" sz="1800" dirty="0"/>
              <a:t>1x 1,2MW (kaplanova turbína)</a:t>
            </a:r>
          </a:p>
          <a:p>
            <a:r>
              <a:rPr lang="cs-CZ" sz="1800" dirty="0"/>
              <a:t>1x 0,6MW (</a:t>
            </a:r>
            <a:r>
              <a:rPr lang="cs-CZ" sz="1800" dirty="0" err="1"/>
              <a:t>francisova</a:t>
            </a:r>
            <a:r>
              <a:rPr lang="cs-CZ" sz="1800" dirty="0"/>
              <a:t> turbína)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0806280-A667-4A22-90F8-92C772F940AE}"/>
              </a:ext>
            </a:extLst>
          </p:cNvPr>
          <p:cNvSpPr/>
          <p:nvPr/>
        </p:nvSpPr>
        <p:spPr>
          <a:xfrm>
            <a:off x="724395" y="1203155"/>
            <a:ext cx="3866440" cy="20098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t" anchorCtr="0"/>
          <a:lstStyle/>
          <a:p>
            <a:endParaRPr lang="cs-CZ" sz="1200" dirty="0"/>
          </a:p>
          <a:p>
            <a:r>
              <a:rPr lang="cs-CZ" sz="1800" dirty="0"/>
              <a:t>Přečerpávací vodní elektrárna Dalešice  - horní nádrž,                            4x 120MW (reverzní </a:t>
            </a:r>
            <a:r>
              <a:rPr lang="cs-CZ" sz="1800" dirty="0" err="1"/>
              <a:t>francisovy</a:t>
            </a:r>
            <a:r>
              <a:rPr lang="cs-CZ" sz="1800" dirty="0"/>
              <a:t> turbíny), schopnost 6 hodin plného provozu znamená kapacitu energie 2350 </a:t>
            </a:r>
            <a:r>
              <a:rPr lang="cs-CZ" sz="1800" dirty="0" err="1"/>
              <a:t>MWh</a:t>
            </a:r>
            <a:endParaRPr lang="cs-CZ" sz="1800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06AF5D56-3F24-4225-A89D-3283B7EE891E}"/>
              </a:ext>
            </a:extLst>
          </p:cNvPr>
          <p:cNvSpPr/>
          <p:nvPr/>
        </p:nvSpPr>
        <p:spPr>
          <a:xfrm>
            <a:off x="719478" y="4473489"/>
            <a:ext cx="3876273" cy="1869767"/>
          </a:xfrm>
          <a:prstGeom prst="rect">
            <a:avLst/>
          </a:prstGeom>
          <a:solidFill>
            <a:srgbClr val="F24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bg1"/>
              </a:buClr>
            </a:pPr>
            <a:r>
              <a:rPr lang="cs-CZ" sz="2000" dirty="0"/>
              <a:t>Jaderná elektrárna Dukovany </a:t>
            </a:r>
          </a:p>
          <a:p>
            <a:pPr>
              <a:buClr>
                <a:schemeClr val="bg1"/>
              </a:buClr>
            </a:pPr>
            <a:endParaRPr lang="cs-CZ" dirty="0"/>
          </a:p>
          <a:p>
            <a:pPr>
              <a:buClr>
                <a:schemeClr val="bg1"/>
              </a:buClr>
            </a:pPr>
            <a:r>
              <a:rPr lang="cs-CZ" sz="2000" dirty="0"/>
              <a:t>4x 500MW, typ VVER 440</a:t>
            </a:r>
          </a:p>
        </p:txBody>
      </p:sp>
    </p:spTree>
    <p:extLst>
      <p:ext uri="{BB962C8B-B14F-4D97-AF65-F5344CB8AC3E}">
        <p14:creationId xmlns:p14="http://schemas.microsoft.com/office/powerpoint/2010/main" val="2008785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89B887D-8612-497C-B21C-3413E34D6E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340285"/>
            <a:ext cx="10225137" cy="95410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Budoucnost a rozvoj jaderné energetiky v ČR</a:t>
            </a:r>
          </a:p>
        </p:txBody>
      </p:sp>
      <p:pic>
        <p:nvPicPr>
          <p:cNvPr id="9" name="Zástupný symbol obrázku 8" descr="Obsah obrázku obloha, tráva, exteriér, budova&#10;&#10;Popis byl vytvořen automaticky">
            <a:extLst>
              <a:ext uri="{FF2B5EF4-FFF2-40B4-BE49-F238E27FC236}">
                <a16:creationId xmlns:a16="http://schemas.microsoft.com/office/drawing/2014/main" id="{BFFABA07-01C2-40A4-BC12-5855B36CEC9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625" y="3573016"/>
            <a:ext cx="6048375" cy="327491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B580893-4401-41F3-8901-19E1EEF2A4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3720" y="1353788"/>
            <a:ext cx="11009312" cy="1944216"/>
          </a:xfrm>
        </p:spPr>
        <p:txBody>
          <a:bodyPr>
            <a:noAutofit/>
          </a:bodyPr>
          <a:lstStyle/>
          <a:p>
            <a:pPr marL="0" lvl="0"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cs-CZ" sz="2000" b="1" dirty="0"/>
              <a:t>Naše cíle: </a:t>
            </a:r>
            <a:r>
              <a:rPr lang="cs-CZ" sz="2000" dirty="0"/>
              <a:t> 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Nové jaderné zdroje přináší dlouhodobou perspektivu regionů obou stávajících jaderných lokalit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Výstavba nových bloků v Dukovanech (plán spuštění 2036)</a:t>
            </a:r>
          </a:p>
          <a:p>
            <a:pPr lv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cs-CZ" sz="2000" dirty="0"/>
              <a:t>Příprava výstavby malých modulárních reaktorů (SMR) o celkovém výkonu nad 1000 MW po roce 2040 v Temelíně</a:t>
            </a:r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22E9E4FE-C3E8-A111-10C2-502D4B594E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0086" r="10086" b="10151"/>
          <a:stretch/>
        </p:blipFill>
        <p:spPr>
          <a:xfrm>
            <a:off x="1" y="3573016"/>
            <a:ext cx="6048375" cy="3274910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24B04E74-8E92-7876-A5D4-376F65E4C65C}"/>
              </a:ext>
            </a:extLst>
          </p:cNvPr>
          <p:cNvSpPr/>
          <p:nvPr/>
        </p:nvSpPr>
        <p:spPr bwMode="auto">
          <a:xfrm>
            <a:off x="-20034" y="3456647"/>
            <a:ext cx="2874773" cy="1753824"/>
          </a:xfrm>
          <a:prstGeom prst="ellipse">
            <a:avLst/>
          </a:prstGeom>
          <a:noFill/>
          <a:ln w="25400" cap="flat" cmpd="sng" algn="ctr">
            <a:solidFill>
              <a:srgbClr val="F24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78762" tIns="39382" rIns="78762" bIns="39382" numCol="1" rtlCol="0" anchor="ctr" anchorCtr="0" compatLnSpc="1">
            <a:prstTxWarp prst="textNoShape">
              <a:avLst/>
            </a:prstTxWarp>
          </a:bodyPr>
          <a:lstStyle/>
          <a:p>
            <a:pPr algn="ctr" defTabSz="652463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2"/>
              </a:buClr>
            </a:pPr>
            <a:endParaRPr lang="cs-CZ" sz="1400" i="1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522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812A45-87AF-D54B-ABFA-7A3D38E9EE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7452" y="510048"/>
            <a:ext cx="10297665" cy="954107"/>
          </a:xfrm>
        </p:spPr>
        <p:txBody>
          <a:bodyPr/>
          <a:lstStyle/>
          <a:p>
            <a:r>
              <a:rPr lang="cs-CZ" dirty="0">
                <a:ea typeface="Roboto" panose="02000000000000000000" pitchFamily="2" charset="0"/>
                <a:cs typeface="Poppins" panose="00000500000000000000" pitchFamily="2" charset="-18"/>
              </a:rPr>
              <a:t>ČEZ ESCO n</a:t>
            </a:r>
            <a:r>
              <a:rPr lang="cs-CZ" sz="2800" dirty="0">
                <a:solidFill>
                  <a:schemeClr val="tx1"/>
                </a:solidFill>
                <a:ea typeface="Roboto" panose="02000000000000000000" pitchFamily="2" charset="0"/>
                <a:cs typeface="Poppins" panose="00000500000000000000" pitchFamily="2" charset="-18"/>
              </a:rPr>
              <a:t>abízí řešení pro zákazníky z řad veřejného sektoru a firem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899409"/>
            <a:ext cx="947694" cy="947694"/>
          </a:xfrm>
          <a:prstGeom prst="rect">
            <a:avLst/>
          </a:prstGeom>
        </p:spPr>
      </p:pic>
      <p:sp>
        <p:nvSpPr>
          <p:cNvPr id="22" name="Zástupný symbol pro text 2">
            <a:extLst>
              <a:ext uri="{FF2B5EF4-FFF2-40B4-BE49-F238E27FC236}">
                <a16:creationId xmlns:a16="http://schemas.microsoft.com/office/drawing/2014/main" id="{A5B6BD3A-27B7-4843-A605-61528108D92E}"/>
              </a:ext>
            </a:extLst>
          </p:cNvPr>
          <p:cNvSpPr txBox="1">
            <a:spLocks/>
          </p:cNvSpPr>
          <p:nvPr/>
        </p:nvSpPr>
        <p:spPr bwMode="auto">
          <a:xfrm>
            <a:off x="1271328" y="3051537"/>
            <a:ext cx="187220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defRPr sz="16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1pPr>
            <a:lvl2pPr marL="144000" indent="-1440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anose="05020102010507070707" pitchFamily="18" charset="2"/>
              <a:buChar char=""/>
              <a:defRPr sz="16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2pPr>
            <a:lvl3pPr marL="288000" indent="-1440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"/>
              <a:defRPr sz="16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3pPr>
            <a:lvl4pPr marL="28800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None/>
              <a:defRPr sz="1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4pPr>
            <a:lvl5pPr marL="64800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None/>
              <a:defRPr sz="12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sz="1800" b="1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Poppins" panose="00000500000000000000" pitchFamily="2" charset="-18"/>
              </a:rPr>
              <a:t>Energetika budov</a:t>
            </a:r>
            <a:endParaRPr lang="cs-CZ" altLang="cs-CZ" sz="1800" b="1">
              <a:solidFill>
                <a:schemeClr val="tx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24" name="Zástupný symbol pro text 2">
            <a:extLst>
              <a:ext uri="{FF2B5EF4-FFF2-40B4-BE49-F238E27FC236}">
                <a16:creationId xmlns:a16="http://schemas.microsoft.com/office/drawing/2014/main" id="{F256F07C-CA47-424F-AD59-042AEA74AA13}"/>
              </a:ext>
            </a:extLst>
          </p:cNvPr>
          <p:cNvSpPr txBox="1">
            <a:spLocks/>
          </p:cNvSpPr>
          <p:nvPr/>
        </p:nvSpPr>
        <p:spPr bwMode="auto">
          <a:xfrm>
            <a:off x="3896926" y="2979529"/>
            <a:ext cx="194421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defRPr sz="16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1pPr>
            <a:lvl2pPr marL="144000" indent="-1440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anose="05020102010507070707" pitchFamily="18" charset="2"/>
              <a:buChar char=""/>
              <a:defRPr sz="16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2pPr>
            <a:lvl3pPr marL="288000" indent="-1440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"/>
              <a:defRPr sz="16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3pPr>
            <a:lvl4pPr marL="28800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None/>
              <a:defRPr sz="1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4pPr>
            <a:lvl5pPr marL="64800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None/>
              <a:defRPr sz="12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sz="1800" b="1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Poppins" panose="00000500000000000000" pitchFamily="2" charset="-18"/>
              </a:rPr>
              <a:t>Průmyslová energetika</a:t>
            </a:r>
            <a:endParaRPr lang="cs-CZ" altLang="cs-CZ" sz="1800" b="1">
              <a:solidFill>
                <a:schemeClr val="tx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25" name="Zástupný symbol pro text 2">
            <a:extLst>
              <a:ext uri="{FF2B5EF4-FFF2-40B4-BE49-F238E27FC236}">
                <a16:creationId xmlns:a16="http://schemas.microsoft.com/office/drawing/2014/main" id="{1A79C099-B6E1-4104-B26B-71C140CBB1E9}"/>
              </a:ext>
            </a:extLst>
          </p:cNvPr>
          <p:cNvSpPr txBox="1">
            <a:spLocks/>
          </p:cNvSpPr>
          <p:nvPr/>
        </p:nvSpPr>
        <p:spPr bwMode="auto">
          <a:xfrm>
            <a:off x="9264352" y="2979529"/>
            <a:ext cx="1800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defRPr sz="16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1pPr>
            <a:lvl2pPr marL="144000" indent="-1440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anose="05020102010507070707" pitchFamily="18" charset="2"/>
              <a:buChar char=""/>
              <a:defRPr sz="16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2pPr>
            <a:lvl3pPr marL="288000" indent="-1440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"/>
              <a:defRPr sz="16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3pPr>
            <a:lvl4pPr marL="28800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None/>
              <a:defRPr sz="1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4pPr>
            <a:lvl5pPr marL="64800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None/>
              <a:defRPr sz="12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sz="1800" b="1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Poppins" panose="00000500000000000000" pitchFamily="2" charset="-18"/>
              </a:rPr>
              <a:t>Komoditní služby</a:t>
            </a:r>
            <a:endParaRPr lang="cs-CZ" sz="1800" b="1" baseline="-25000">
              <a:solidFill>
                <a:schemeClr val="tx1"/>
              </a:solidFill>
              <a:latin typeface="+mj-lt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1A79C099-B6E1-4104-B26B-71C140CBB1E9}"/>
              </a:ext>
            </a:extLst>
          </p:cNvPr>
          <p:cNvSpPr txBox="1">
            <a:spLocks/>
          </p:cNvSpPr>
          <p:nvPr/>
        </p:nvSpPr>
        <p:spPr bwMode="auto">
          <a:xfrm>
            <a:off x="6630538" y="2979529"/>
            <a:ext cx="1800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defRPr sz="16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1pPr>
            <a:lvl2pPr marL="144000" indent="-1440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 2" panose="05020102010507070707" pitchFamily="18" charset="2"/>
              <a:buChar char=""/>
              <a:defRPr sz="16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2pPr>
            <a:lvl3pPr marL="288000" indent="-14400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"/>
              <a:defRPr sz="16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3pPr>
            <a:lvl4pPr marL="28800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None/>
              <a:defRPr sz="14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4pPr>
            <a:lvl5pPr marL="64800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80000"/>
              <a:buFontTx/>
              <a:buNone/>
              <a:defRPr sz="1200" kern="1200">
                <a:solidFill>
                  <a:srgbClr val="1D1D1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sz="1800" b="1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Poppins" panose="00000500000000000000" pitchFamily="2" charset="-18"/>
              </a:rPr>
              <a:t>Zelená energetika</a:t>
            </a:r>
            <a:endParaRPr lang="cs-CZ" sz="1800" b="1" baseline="-25000">
              <a:solidFill>
                <a:schemeClr val="tx1"/>
              </a:solidFill>
              <a:latin typeface="+mj-lt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14" name="Obdélník 23">
            <a:extLst>
              <a:ext uri="{FF2B5EF4-FFF2-40B4-BE49-F238E27FC236}">
                <a16:creationId xmlns:a16="http://schemas.microsoft.com/office/drawing/2014/main" id="{C3BD6E64-8120-46F4-9955-917E592BF1EE}"/>
              </a:ext>
            </a:extLst>
          </p:cNvPr>
          <p:cNvSpPr/>
          <p:nvPr/>
        </p:nvSpPr>
        <p:spPr>
          <a:xfrm>
            <a:off x="3645035" y="3771617"/>
            <a:ext cx="2448000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>
              <a:buNone/>
            </a:pPr>
            <a:r>
              <a:rPr lang="cs-CZ" sz="1400"/>
              <a:t>Zajišťujeme kompletní výstavbu a provoz tepelných a energetických zařízení </a:t>
            </a:r>
            <a:br>
              <a:rPr lang="cs-CZ" sz="1400"/>
            </a:br>
            <a:r>
              <a:rPr lang="cs-CZ" sz="1400"/>
              <a:t>a decentrálních zdrojů.</a:t>
            </a:r>
          </a:p>
        </p:txBody>
      </p:sp>
      <p:sp>
        <p:nvSpPr>
          <p:cNvPr id="15" name="Obdélník 20">
            <a:extLst>
              <a:ext uri="{FF2B5EF4-FFF2-40B4-BE49-F238E27FC236}">
                <a16:creationId xmlns:a16="http://schemas.microsoft.com/office/drawing/2014/main" id="{BF12DB6C-A8CF-4996-9F35-ED659C2EDA75}"/>
              </a:ext>
            </a:extLst>
          </p:cNvPr>
          <p:cNvSpPr/>
          <p:nvPr/>
        </p:nvSpPr>
        <p:spPr>
          <a:xfrm>
            <a:off x="983432" y="3771617"/>
            <a:ext cx="2448000" cy="116955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>
              <a:buNone/>
            </a:pPr>
            <a:r>
              <a:rPr lang="cs-CZ" sz="1400"/>
              <a:t>Poskytujeme komplexní, inovativní služby zákazníkům, kteří staví, vlastní nebo provozují budovy.</a:t>
            </a:r>
          </a:p>
        </p:txBody>
      </p:sp>
      <p:sp>
        <p:nvSpPr>
          <p:cNvPr id="16" name="Obdélník 24">
            <a:extLst>
              <a:ext uri="{FF2B5EF4-FFF2-40B4-BE49-F238E27FC236}">
                <a16:creationId xmlns:a16="http://schemas.microsoft.com/office/drawing/2014/main" id="{F8AAA9FF-F368-4FC4-B8C2-F4FFD4276B73}"/>
              </a:ext>
            </a:extLst>
          </p:cNvPr>
          <p:cNvSpPr/>
          <p:nvPr/>
        </p:nvSpPr>
        <p:spPr>
          <a:xfrm>
            <a:off x="6306638" y="3771617"/>
            <a:ext cx="2448000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>
              <a:buNone/>
            </a:pPr>
            <a:r>
              <a:rPr lang="cs-CZ" sz="1400"/>
              <a:t>Nabízíme nové </a:t>
            </a:r>
          </a:p>
          <a:p>
            <a:pPr lvl="0" algn="ctr">
              <a:buNone/>
            </a:pPr>
            <a:r>
              <a:rPr lang="cs-CZ" sz="1400"/>
              <a:t>a moderní zelené produkty včetně produktů mířících na malé a střední firmy.</a:t>
            </a:r>
          </a:p>
        </p:txBody>
      </p:sp>
      <p:sp>
        <p:nvSpPr>
          <p:cNvPr id="17" name="Obdélník 37">
            <a:extLst>
              <a:ext uri="{FF2B5EF4-FFF2-40B4-BE49-F238E27FC236}">
                <a16:creationId xmlns:a16="http://schemas.microsoft.com/office/drawing/2014/main" id="{78FAE8A9-1AD5-4AD1-9A93-B59EC322D3DF}"/>
              </a:ext>
            </a:extLst>
          </p:cNvPr>
          <p:cNvSpPr/>
          <p:nvPr/>
        </p:nvSpPr>
        <p:spPr>
          <a:xfrm>
            <a:off x="8968240" y="3771617"/>
            <a:ext cx="2448000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>
              <a:buNone/>
            </a:pPr>
            <a:r>
              <a:rPr lang="cs-CZ" sz="1400"/>
              <a:t>Jsme stabilním partnerem </a:t>
            </a:r>
            <a:br>
              <a:rPr lang="cs-CZ" sz="1400"/>
            </a:br>
            <a:r>
              <a:rPr lang="cs-CZ" sz="1400"/>
              <a:t>pro komplexní dodávku komoditních produktů </a:t>
            </a:r>
          </a:p>
          <a:p>
            <a:pPr lvl="0" algn="ctr">
              <a:buNone/>
            </a:pPr>
            <a:r>
              <a:rPr lang="cs-CZ" sz="1400"/>
              <a:t>a služeb.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1899409"/>
            <a:ext cx="947694" cy="9476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514" y="1899409"/>
            <a:ext cx="947694" cy="9476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971417"/>
            <a:ext cx="947694" cy="94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68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ulka 3">
            <a:extLst>
              <a:ext uri="{FF2B5EF4-FFF2-40B4-BE49-F238E27FC236}">
                <a16:creationId xmlns:a16="http://schemas.microsoft.com/office/drawing/2014/main" id="{0AC19D9F-BFFB-048D-199A-A46CF6A1322B}"/>
              </a:ext>
            </a:extLst>
          </p:cNvPr>
          <p:cNvGraphicFramePr>
            <a:graphicFrameLocks noGrp="1" noDrilldown="1" noMove="1" noResize="1"/>
          </p:cNvGraphicFramePr>
          <p:nvPr/>
        </p:nvGraphicFramePr>
        <p:xfrm>
          <a:off x="551384" y="1125344"/>
          <a:ext cx="10692000" cy="540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782000">
                  <a:extLst>
                    <a:ext uri="{9D8B030D-6E8A-4147-A177-3AD203B41FA5}">
                      <a16:colId xmlns:a16="http://schemas.microsoft.com/office/drawing/2014/main" val="3920023065"/>
                    </a:ext>
                  </a:extLst>
                </a:gridCol>
                <a:gridCol w="1782000">
                  <a:extLst>
                    <a:ext uri="{9D8B030D-6E8A-4147-A177-3AD203B41FA5}">
                      <a16:colId xmlns:a16="http://schemas.microsoft.com/office/drawing/2014/main" val="1383421123"/>
                    </a:ext>
                  </a:extLst>
                </a:gridCol>
                <a:gridCol w="1782000">
                  <a:extLst>
                    <a:ext uri="{9D8B030D-6E8A-4147-A177-3AD203B41FA5}">
                      <a16:colId xmlns:a16="http://schemas.microsoft.com/office/drawing/2014/main" val="107593140"/>
                    </a:ext>
                  </a:extLst>
                </a:gridCol>
                <a:gridCol w="1782000">
                  <a:extLst>
                    <a:ext uri="{9D8B030D-6E8A-4147-A177-3AD203B41FA5}">
                      <a16:colId xmlns:a16="http://schemas.microsoft.com/office/drawing/2014/main" val="1217126931"/>
                    </a:ext>
                  </a:extLst>
                </a:gridCol>
                <a:gridCol w="1782000">
                  <a:extLst>
                    <a:ext uri="{9D8B030D-6E8A-4147-A177-3AD203B41FA5}">
                      <a16:colId xmlns:a16="http://schemas.microsoft.com/office/drawing/2014/main" val="3571535736"/>
                    </a:ext>
                  </a:extLst>
                </a:gridCol>
                <a:gridCol w="1782000">
                  <a:extLst>
                    <a:ext uri="{9D8B030D-6E8A-4147-A177-3AD203B41FA5}">
                      <a16:colId xmlns:a16="http://schemas.microsoft.com/office/drawing/2014/main" val="1490752871"/>
                    </a:ext>
                  </a:extLst>
                </a:gridCol>
              </a:tblGrid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900" b="1" kern="12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Akumulace energie</a:t>
                      </a:r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cs-CZ" sz="900" b="1" kern="12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Elektromobilita</a:t>
                      </a:r>
                    </a:p>
                    <a:p>
                      <a:pPr algn="ctr"/>
                      <a:r>
                        <a:rPr lang="cs-CZ" altLang="cs-CZ" sz="900" b="1" kern="12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 firmy a obce</a:t>
                      </a:r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900" b="1" kern="12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Energetické poradenství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900" b="1" kern="12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 management</a:t>
                      </a:r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900" b="1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Fotovoltaika</a:t>
                      </a:r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900" b="1" kern="12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Kogenerace</a:t>
                      </a:r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900" b="1" kern="12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8"/>
                        </a:rPr>
                        <a:t>Lokální distribuční soustava</a:t>
                      </a:r>
                      <a:endParaRPr lang="cs-CZ" sz="900" b="1" kern="1200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900" b="1" kern="1200" noProof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Roboto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98736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900" b="1" kern="12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Osvětlení v objektech</a:t>
                      </a:r>
                      <a:endParaRPr lang="cs-CZ" altLang="cs-CZ" sz="900" b="1" kern="1200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900" b="1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Servis a údržba energetických zařízení</a:t>
                      </a:r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900" b="1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Systémy měření a regulace</a:t>
                      </a:r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900" b="1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12"/>
                        </a:rPr>
                        <a:t>Veřejné osvětlení</a:t>
                      </a:r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900" b="1" kern="12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Výstavba elektroenergetických zařízení</a:t>
                      </a:r>
                      <a:endParaRPr lang="cs-CZ" sz="900" b="1" kern="1200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900" b="1" kern="12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Vzduchotechnika a klimatizace</a:t>
                      </a:r>
                      <a:endParaRPr lang="cs-CZ" sz="900" b="1" kern="1200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127843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900" b="1" kern="12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15"/>
                        </a:rPr>
                        <a:t>Zařízení pro tepelnou energetiku</a:t>
                      </a:r>
                      <a:endParaRPr lang="cs-CZ" altLang="cs-CZ" sz="900" b="1" kern="1200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900" b="1" kern="12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Dekarbonizace (Snížení emisí CO2)</a:t>
                      </a:r>
                      <a:endParaRPr lang="cs-CZ" sz="900" b="1" kern="1200" noProof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Roboto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900" b="1" kern="12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Energetické úspory se zárukou (EPC)</a:t>
                      </a:r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900" b="1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Provoz energetického hospodářství</a:t>
                      </a:r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900" b="1" kern="12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Technická zařízení budov</a:t>
                      </a:r>
                      <a:endParaRPr lang="cs-CZ" altLang="cs-CZ" sz="900" b="1" kern="1200" noProof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Roboto" panose="02000000000000000000" pitchFamily="2" charset="0"/>
                        <a:cs typeface="Poppins" panose="00000500000000000000" pitchFamily="2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900" b="1" kern="12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Technický facility management</a:t>
                      </a:r>
                      <a:endParaRPr lang="cs-CZ" altLang="cs-CZ" sz="900" b="1" kern="1200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15457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900" b="1" kern="12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Čisté prostory </a:t>
                      </a:r>
                      <a:endParaRPr lang="cs-CZ" sz="900" b="1" kern="1200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900" b="1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22"/>
                        </a:rPr>
                        <a:t>Návrh a realizace interiérů</a:t>
                      </a:r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900" b="1" kern="12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Offsetové projekty</a:t>
                      </a:r>
                      <a:endParaRPr lang="cs-CZ" altLang="cs-CZ" sz="900" b="1" kern="1200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900" b="1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24"/>
                        </a:rPr>
                        <a:t>Bezemisní plyn</a:t>
                      </a:r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900" b="1" kern="12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25"/>
                        </a:rPr>
                        <a:t>Emisní povolenky</a:t>
                      </a:r>
                      <a:endParaRPr lang="cs-CZ" altLang="cs-CZ" sz="900" b="1" kern="1200" noProof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lt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900" b="1" kern="120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26"/>
                        </a:rPr>
                        <a:t>Elektřina</a:t>
                      </a:r>
                      <a:endParaRPr lang="cs-CZ" altLang="cs-CZ" sz="900" b="1" kern="1200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42224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900" b="1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Power</a:t>
                      </a:r>
                      <a:r>
                        <a:rPr lang="cs-CZ" sz="900" b="1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s-CZ" sz="900" b="1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Purchase</a:t>
                      </a:r>
                      <a:r>
                        <a:rPr lang="cs-CZ" sz="900" b="1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cs-CZ" sz="900" b="1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Agreement</a:t>
                      </a:r>
                      <a:r>
                        <a:rPr lang="cs-CZ" sz="900" b="1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(PPA)</a:t>
                      </a:r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900" b="1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28"/>
                        </a:rPr>
                        <a:t>Plyn</a:t>
                      </a:r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900" b="1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29"/>
                        </a:rPr>
                        <a:t>Výkup elektřiny z decentrálních zdrojů</a:t>
                      </a:r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900" b="1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hlinkClick r:id="rId3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Zelená a bezemisní elektřina</a:t>
                      </a:r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14556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900" b="1" noProof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245959"/>
                  </a:ext>
                </a:extLst>
              </a:tr>
            </a:tbl>
          </a:graphicData>
        </a:graphic>
      </p:graphicFrame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76F5327C-39E5-808B-0437-35095A190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888266" y="3206204"/>
            <a:ext cx="612000" cy="612000"/>
          </a:xfrm>
          <a:prstGeom prst="rect">
            <a:avLst/>
          </a:prstGeom>
        </p:spPr>
      </p:pic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1BFFC83C-2C71-C73F-5FEA-1B9367F7CE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0051066" y="3205779"/>
            <a:ext cx="612000" cy="6120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6AFDAD82-C8D5-7786-B509-DA06D05B38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450616" y="3205779"/>
            <a:ext cx="612000" cy="612000"/>
          </a:xfrm>
          <a:prstGeom prst="rect">
            <a:avLst/>
          </a:prstGeom>
        </p:spPr>
      </p:pic>
      <p:pic>
        <p:nvPicPr>
          <p:cNvPr id="5" name="Obrázek 7">
            <a:extLst>
              <a:ext uri="{FF2B5EF4-FFF2-40B4-BE49-F238E27FC236}">
                <a16:creationId xmlns:a16="http://schemas.microsoft.com/office/drawing/2014/main" id="{54ECBC36-9256-F6A2-096B-90A0A873AE8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2266" y="3205779"/>
            <a:ext cx="612000" cy="612000"/>
          </a:xfrm>
          <a:prstGeom prst="rect">
            <a:avLst/>
          </a:prstGeom>
        </p:spPr>
      </p:pic>
      <p:pic>
        <p:nvPicPr>
          <p:cNvPr id="4" name="Obrázek 5">
            <a:extLst>
              <a:ext uri="{FF2B5EF4-FFF2-40B4-BE49-F238E27FC236}">
                <a16:creationId xmlns:a16="http://schemas.microsoft.com/office/drawing/2014/main" id="{C2236200-E216-AA92-EF9F-D4582DF1C7D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8966" y="3205779"/>
            <a:ext cx="612000" cy="612000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DD600CF6-1924-4748-BB20-8D8332962113}"/>
              </a:ext>
            </a:extLst>
          </p:cNvPr>
          <p:cNvSpPr txBox="1"/>
          <p:nvPr/>
        </p:nvSpPr>
        <p:spPr>
          <a:xfrm>
            <a:off x="551384" y="332656"/>
            <a:ext cx="10214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/>
              <a:t>Máme široké portfolio produktů a služeb </a:t>
            </a:r>
            <a:endParaRPr lang="cs-CZ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CE3C9BC3-BD1B-7477-1ADF-4A56493AB1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4720457" y="4104481"/>
            <a:ext cx="612000" cy="612000"/>
          </a:xfrm>
          <a:prstGeom prst="rect">
            <a:avLst/>
          </a:prstGeom>
        </p:spPr>
      </p:pic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8C1D4147-631A-8ECB-AC41-6B88DAE15E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6488716" y="5003183"/>
            <a:ext cx="612000" cy="612000"/>
          </a:xfrm>
          <a:prstGeom prst="rect">
            <a:avLst/>
          </a:prstGeom>
        </p:spPr>
      </p:pic>
      <p:pic>
        <p:nvPicPr>
          <p:cNvPr id="34" name="Grafický objekt 33">
            <a:extLst>
              <a:ext uri="{FF2B5EF4-FFF2-40B4-BE49-F238E27FC236}">
                <a16:creationId xmlns:a16="http://schemas.microsoft.com/office/drawing/2014/main" id="{BB8BB12D-AE0D-47CB-3FA9-ED7582B894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8241316" y="2309016"/>
            <a:ext cx="612000" cy="612000"/>
          </a:xfrm>
          <a:prstGeom prst="rect">
            <a:avLst/>
          </a:prstGeom>
        </p:spPr>
      </p:pic>
      <p:pic>
        <p:nvPicPr>
          <p:cNvPr id="38" name="Grafický objekt 37">
            <a:extLst>
              <a:ext uri="{FF2B5EF4-FFF2-40B4-BE49-F238E27FC236}">
                <a16:creationId xmlns:a16="http://schemas.microsoft.com/office/drawing/2014/main" id="{98575345-906F-8D47-31A3-CA5CA87730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126141" y="5003183"/>
            <a:ext cx="612000" cy="612000"/>
          </a:xfrm>
          <a:prstGeom prst="rect">
            <a:avLst/>
          </a:prstGeom>
        </p:spPr>
      </p:pic>
      <p:pic>
        <p:nvPicPr>
          <p:cNvPr id="26" name="Picture 60">
            <a:extLst>
              <a:ext uri="{FF2B5EF4-FFF2-40B4-BE49-F238E27FC236}">
                <a16:creationId xmlns:a16="http://schemas.microsoft.com/office/drawing/2014/main" id="{E02A95AA-A387-4C9C-A340-534F611BA19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7791" y="1405527"/>
            <a:ext cx="612000" cy="612000"/>
          </a:xfrm>
          <a:prstGeom prst="rect">
            <a:avLst/>
          </a:prstGeom>
        </p:spPr>
      </p:pic>
      <p:pic>
        <p:nvPicPr>
          <p:cNvPr id="27" name="Picture 51">
            <a:extLst>
              <a:ext uri="{FF2B5EF4-FFF2-40B4-BE49-F238E27FC236}">
                <a16:creationId xmlns:a16="http://schemas.microsoft.com/office/drawing/2014/main" id="{8AC66BE2-DC1C-4CD5-A4F8-689077DBC52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7541" y="1405527"/>
            <a:ext cx="612000" cy="612000"/>
          </a:xfrm>
          <a:prstGeom prst="rect">
            <a:avLst/>
          </a:prstGeom>
        </p:spPr>
      </p:pic>
      <p:pic>
        <p:nvPicPr>
          <p:cNvPr id="64" name="Picture 55">
            <a:extLst>
              <a:ext uri="{FF2B5EF4-FFF2-40B4-BE49-F238E27FC236}">
                <a16:creationId xmlns:a16="http://schemas.microsoft.com/office/drawing/2014/main" id="{AE456971-0A5A-4614-BAFD-A244A97F992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141" y="1405527"/>
            <a:ext cx="612000" cy="612000"/>
          </a:xfrm>
          <a:prstGeom prst="rect">
            <a:avLst/>
          </a:prstGeom>
        </p:spPr>
      </p:pic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E931CBAC-2C14-B4D4-2ED1-EAEBDEACEF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469666" y="1405527"/>
            <a:ext cx="612000" cy="612000"/>
          </a:xfrm>
          <a:prstGeom prst="rect">
            <a:avLst/>
          </a:prstGeom>
        </p:spPr>
      </p:pic>
      <p:pic>
        <p:nvPicPr>
          <p:cNvPr id="32" name="Grafický objekt 31">
            <a:extLst>
              <a:ext uri="{FF2B5EF4-FFF2-40B4-BE49-F238E27FC236}">
                <a16:creationId xmlns:a16="http://schemas.microsoft.com/office/drawing/2014/main" id="{5130697B-C3F1-F17A-F344-FB760A4805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8260366" y="1405527"/>
            <a:ext cx="612000" cy="612000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D52919C0-37CD-47B1-F4EE-434ED04B72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26141" y="2309016"/>
            <a:ext cx="612000" cy="612000"/>
          </a:xfrm>
          <a:prstGeom prst="rect">
            <a:avLst/>
          </a:prstGeom>
        </p:spPr>
      </p:pic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29AA1377-31C5-B74E-EB58-FC07B5ED5C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2888266" y="2309016"/>
            <a:ext cx="612000" cy="612000"/>
          </a:xfrm>
          <a:prstGeom prst="rect">
            <a:avLst/>
          </a:prstGeom>
        </p:spPr>
      </p:pic>
      <p:pic>
        <p:nvPicPr>
          <p:cNvPr id="28" name="Grafický objekt 27">
            <a:extLst>
              <a:ext uri="{FF2B5EF4-FFF2-40B4-BE49-F238E27FC236}">
                <a16:creationId xmlns:a16="http://schemas.microsoft.com/office/drawing/2014/main" id="{EAE8FCC0-2D53-87E9-3096-B4F85B52BB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4678966" y="2309016"/>
            <a:ext cx="612000" cy="612000"/>
          </a:xfrm>
          <a:prstGeom prst="rect">
            <a:avLst/>
          </a:prstGeom>
        </p:spPr>
      </p:pic>
      <p:pic>
        <p:nvPicPr>
          <p:cNvPr id="31" name="Grafický objekt 30">
            <a:extLst>
              <a:ext uri="{FF2B5EF4-FFF2-40B4-BE49-F238E27FC236}">
                <a16:creationId xmlns:a16="http://schemas.microsoft.com/office/drawing/2014/main" id="{AA1CB383-1BF5-B94F-9D4C-EF7CF8B77D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6469666" y="2309016"/>
            <a:ext cx="612000" cy="612000"/>
          </a:xfrm>
          <a:prstGeom prst="rect">
            <a:avLst/>
          </a:prstGeom>
        </p:spPr>
      </p:pic>
      <p:pic>
        <p:nvPicPr>
          <p:cNvPr id="36" name="Grafický objekt 35">
            <a:extLst>
              <a:ext uri="{FF2B5EF4-FFF2-40B4-BE49-F238E27FC236}">
                <a16:creationId xmlns:a16="http://schemas.microsoft.com/office/drawing/2014/main" id="{6C2362DC-7DBB-3194-756E-53E1654886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051066" y="1405527"/>
            <a:ext cx="612000" cy="612000"/>
          </a:xfrm>
          <a:prstGeom prst="rect">
            <a:avLst/>
          </a:prstGeom>
        </p:spPr>
      </p:pic>
      <p:pic>
        <p:nvPicPr>
          <p:cNvPr id="39" name="Grafický objekt 38">
            <a:extLst>
              <a:ext uri="{FF2B5EF4-FFF2-40B4-BE49-F238E27FC236}">
                <a16:creationId xmlns:a16="http://schemas.microsoft.com/office/drawing/2014/main" id="{0EDA9CF0-C7EE-F048-10B7-6486A77BA7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051066" y="2312051"/>
            <a:ext cx="612000" cy="612000"/>
          </a:xfrm>
          <a:prstGeom prst="rect">
            <a:avLst/>
          </a:prstGeom>
        </p:spPr>
      </p:pic>
      <p:pic>
        <p:nvPicPr>
          <p:cNvPr id="41" name="Grafický objekt 40">
            <a:extLst>
              <a:ext uri="{FF2B5EF4-FFF2-40B4-BE49-F238E27FC236}">
                <a16:creationId xmlns:a16="http://schemas.microsoft.com/office/drawing/2014/main" id="{C1AEC0E7-34A5-5F8E-204E-5F23DAD46C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126141" y="3208540"/>
            <a:ext cx="612000" cy="612000"/>
          </a:xfrm>
          <a:prstGeom prst="rect">
            <a:avLst/>
          </a:prstGeom>
        </p:spPr>
      </p:pic>
      <p:pic>
        <p:nvPicPr>
          <p:cNvPr id="46" name="Grafický objekt 45">
            <a:extLst>
              <a:ext uri="{FF2B5EF4-FFF2-40B4-BE49-F238E27FC236}">
                <a16:creationId xmlns:a16="http://schemas.microsoft.com/office/drawing/2014/main" id="{834B36C8-B459-7C55-6FBA-A442FE4F99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2945416" y="4104481"/>
            <a:ext cx="612000" cy="612000"/>
          </a:xfrm>
          <a:prstGeom prst="rect">
            <a:avLst/>
          </a:prstGeom>
        </p:spPr>
      </p:pic>
      <p:pic>
        <p:nvPicPr>
          <p:cNvPr id="48" name="Grafický objekt 47">
            <a:extLst>
              <a:ext uri="{FF2B5EF4-FFF2-40B4-BE49-F238E27FC236}">
                <a16:creationId xmlns:a16="http://schemas.microsoft.com/office/drawing/2014/main" id="{D989816F-9439-B273-F5DC-706AF07353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6498241" y="4104481"/>
            <a:ext cx="612000" cy="612000"/>
          </a:xfrm>
          <a:prstGeom prst="rect">
            <a:avLst/>
          </a:prstGeom>
        </p:spPr>
      </p:pic>
      <p:pic>
        <p:nvPicPr>
          <p:cNvPr id="50" name="Grafický objekt 49">
            <a:extLst>
              <a:ext uri="{FF2B5EF4-FFF2-40B4-BE49-F238E27FC236}">
                <a16:creationId xmlns:a16="http://schemas.microsoft.com/office/drawing/2014/main" id="{138DFD20-E1CF-9374-D4D9-7F89EB731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8260366" y="4104481"/>
            <a:ext cx="612000" cy="612000"/>
          </a:xfrm>
          <a:prstGeom prst="rect">
            <a:avLst/>
          </a:prstGeom>
        </p:spPr>
      </p:pic>
      <p:pic>
        <p:nvPicPr>
          <p:cNvPr id="52" name="Grafický objekt 51">
            <a:extLst>
              <a:ext uri="{FF2B5EF4-FFF2-40B4-BE49-F238E27FC236}">
                <a16:creationId xmlns:a16="http://schemas.microsoft.com/office/drawing/2014/main" id="{C23A9D3F-5EEE-A305-A6FC-039B0A8AC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0051066" y="4099507"/>
            <a:ext cx="612000" cy="612000"/>
          </a:xfrm>
          <a:prstGeom prst="rect">
            <a:avLst/>
          </a:prstGeom>
        </p:spPr>
      </p:pic>
      <p:pic>
        <p:nvPicPr>
          <p:cNvPr id="53" name="Grafický objekt 52">
            <a:extLst>
              <a:ext uri="{FF2B5EF4-FFF2-40B4-BE49-F238E27FC236}">
                <a16:creationId xmlns:a16="http://schemas.microsoft.com/office/drawing/2014/main" id="{D0213AF7-4230-0785-5294-BF0C1500C30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2907316" y="5003183"/>
            <a:ext cx="612000" cy="612000"/>
          </a:xfrm>
          <a:prstGeom prst="rect">
            <a:avLst/>
          </a:prstGeom>
        </p:spPr>
      </p:pic>
      <p:pic>
        <p:nvPicPr>
          <p:cNvPr id="55" name="Grafický objekt 54">
            <a:extLst>
              <a:ext uri="{FF2B5EF4-FFF2-40B4-BE49-F238E27FC236}">
                <a16:creationId xmlns:a16="http://schemas.microsoft.com/office/drawing/2014/main" id="{BFB3A0DC-84E4-6F61-0C38-1E864FD69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4678966" y="5003183"/>
            <a:ext cx="612000" cy="612000"/>
          </a:xfrm>
          <a:prstGeom prst="rect">
            <a:avLst/>
          </a:prstGeom>
        </p:spPr>
      </p:pic>
      <p:pic>
        <p:nvPicPr>
          <p:cNvPr id="95" name="Grafický objekt 94">
            <a:extLst>
              <a:ext uri="{FF2B5EF4-FFF2-40B4-BE49-F238E27FC236}">
                <a16:creationId xmlns:a16="http://schemas.microsoft.com/office/drawing/2014/main" id="{AFB5D6AD-FAC4-1B06-DB84-D7A154B802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126141" y="4104481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44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47123-9A1C-B44E-297E-12D033F19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910189BA-F994-AC0F-B910-99D8800AD589}"/>
              </a:ext>
            </a:extLst>
          </p:cNvPr>
          <p:cNvSpPr txBox="1"/>
          <p:nvPr/>
        </p:nvSpPr>
        <p:spPr>
          <a:xfrm>
            <a:off x="2656443" y="1187291"/>
            <a:ext cx="3050011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dirty="0">
                <a:latin typeface="Roobert CEZ" pitchFamily="2" charset="-18"/>
                <a:cs typeface="Roobert CEZ" pitchFamily="2" charset="-18"/>
              </a:rPr>
              <a:t>ČEZ </a:t>
            </a:r>
            <a:br>
              <a:rPr lang="cs-CZ" sz="4400" b="1" dirty="0">
                <a:latin typeface="Roobert CEZ" pitchFamily="2" charset="-18"/>
                <a:cs typeface="Roobert CEZ" pitchFamily="2" charset="-18"/>
              </a:rPr>
            </a:br>
            <a:r>
              <a:rPr lang="cs-CZ" b="1" dirty="0">
                <a:latin typeface="Roobert CEZ" pitchFamily="2" charset="-18"/>
                <a:cs typeface="Roobert CEZ" pitchFamily="2" charset="-18"/>
              </a:rPr>
              <a:t>Obnovitelné zdroje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850105F-48B7-FA2D-0D90-7E3F40362512}"/>
              </a:ext>
            </a:extLst>
          </p:cNvPr>
          <p:cNvSpPr txBox="1"/>
          <p:nvPr/>
        </p:nvSpPr>
        <p:spPr>
          <a:xfrm>
            <a:off x="2656443" y="2293487"/>
            <a:ext cx="280749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400" indent="-284400">
              <a:spcAft>
                <a:spcPts val="800"/>
              </a:spcAft>
              <a:buClr>
                <a:srgbClr val="00C451"/>
              </a:buClr>
              <a:buFont typeface="Wingdings" panose="05000000000000000000" pitchFamily="2" charset="2"/>
              <a:buChar char="§"/>
            </a:pPr>
            <a:r>
              <a:rPr lang="cs-CZ" sz="1500" dirty="0">
                <a:solidFill>
                  <a:srgbClr val="000000"/>
                </a:solidFill>
                <a:latin typeface="Roobert CEZ" pitchFamily="2" charset="-18"/>
                <a:cs typeface="Roobert CEZ" pitchFamily="2" charset="-18"/>
              </a:rPr>
              <a:t>máme </a:t>
            </a:r>
            <a:r>
              <a:rPr lang="cs-CZ" sz="1500" b="1" dirty="0">
                <a:solidFill>
                  <a:schemeClr val="bg2"/>
                </a:solidFill>
                <a:latin typeface="Roobert CEZ" pitchFamily="2" charset="-18"/>
                <a:cs typeface="Roobert CEZ" pitchFamily="2" charset="-18"/>
              </a:rPr>
              <a:t>27 let zkušeností </a:t>
            </a:r>
            <a:br>
              <a:rPr lang="cs-CZ" sz="1500" b="1" dirty="0">
                <a:solidFill>
                  <a:schemeClr val="bg2"/>
                </a:solidFill>
                <a:latin typeface="Roobert CEZ" pitchFamily="2" charset="-18"/>
                <a:cs typeface="Roobert CEZ" pitchFamily="2" charset="-18"/>
              </a:rPr>
            </a:br>
            <a:r>
              <a:rPr lang="cs-CZ" sz="1500" b="1" dirty="0">
                <a:solidFill>
                  <a:schemeClr val="bg2"/>
                </a:solidFill>
                <a:latin typeface="Roobert CEZ" pitchFamily="2" charset="-18"/>
                <a:cs typeface="Roobert CEZ" pitchFamily="2" charset="-18"/>
              </a:rPr>
              <a:t>s rozvojem a provozem </a:t>
            </a:r>
            <a:r>
              <a:rPr lang="cs-CZ" sz="1500" dirty="0">
                <a:solidFill>
                  <a:srgbClr val="000000"/>
                </a:solidFill>
                <a:latin typeface="Roobert CEZ" pitchFamily="2" charset="-18"/>
                <a:cs typeface="Roobert CEZ" pitchFamily="2" charset="-18"/>
              </a:rPr>
              <a:t>FVE v rámci skupiny ČEZ</a:t>
            </a:r>
            <a:endParaRPr lang="cs-CZ" sz="1500" dirty="0">
              <a:latin typeface="Roobert CEZ" pitchFamily="2" charset="-18"/>
              <a:cs typeface="Roobert CEZ" pitchFamily="2" charset="-18"/>
            </a:endParaRPr>
          </a:p>
          <a:p>
            <a:pPr marL="284400" indent="-284400">
              <a:spcAft>
                <a:spcPts val="800"/>
              </a:spcAft>
              <a:buClr>
                <a:srgbClr val="00C451"/>
              </a:buClr>
              <a:buFont typeface="Wingdings" panose="05000000000000000000" pitchFamily="2" charset="2"/>
              <a:buChar char="§"/>
            </a:pPr>
            <a:r>
              <a:rPr lang="cs-CZ" sz="1500" dirty="0">
                <a:latin typeface="Roobert CEZ" pitchFamily="2" charset="-18"/>
                <a:cs typeface="Roobert CEZ" pitchFamily="2" charset="-18"/>
              </a:rPr>
              <a:t>r</a:t>
            </a:r>
            <a:r>
              <a:rPr lang="cs-CZ" sz="1500" i="0" dirty="0">
                <a:effectLst/>
                <a:latin typeface="Roobert CEZ" pitchFamily="2" charset="-18"/>
                <a:cs typeface="Roobert CEZ" pitchFamily="2" charset="-18"/>
              </a:rPr>
              <a:t>ozvíjíme</a:t>
            </a:r>
            <a:r>
              <a:rPr lang="cs-CZ" sz="1500" b="1" i="0" dirty="0">
                <a:solidFill>
                  <a:schemeClr val="bg2"/>
                </a:solidFill>
                <a:effectLst/>
                <a:latin typeface="Roobert CEZ" pitchFamily="2" charset="-18"/>
                <a:cs typeface="Roobert CEZ" pitchFamily="2" charset="-18"/>
              </a:rPr>
              <a:t> </a:t>
            </a:r>
            <a:r>
              <a:rPr lang="cs-CZ" sz="1500" i="0" dirty="0">
                <a:effectLst/>
                <a:latin typeface="Roobert CEZ" pitchFamily="2" charset="-18"/>
                <a:cs typeface="Roobert CEZ" pitchFamily="2" charset="-18"/>
              </a:rPr>
              <a:t>projekty obnovitelných zdrojů </a:t>
            </a:r>
            <a:br>
              <a:rPr lang="cs-CZ" sz="1500" b="1" i="0" dirty="0">
                <a:solidFill>
                  <a:schemeClr val="bg2"/>
                </a:solidFill>
                <a:effectLst/>
                <a:latin typeface="Roobert CEZ" pitchFamily="2" charset="-18"/>
                <a:cs typeface="Roobert CEZ" pitchFamily="2" charset="-18"/>
              </a:rPr>
            </a:br>
            <a:r>
              <a:rPr lang="cs-CZ" sz="1500" b="1" i="0" dirty="0">
                <a:solidFill>
                  <a:schemeClr val="bg2"/>
                </a:solidFill>
                <a:effectLst/>
                <a:latin typeface="Roobert CEZ" pitchFamily="2" charset="-18"/>
                <a:cs typeface="Roobert CEZ" pitchFamily="2" charset="-18"/>
              </a:rPr>
              <a:t>v ČR i v zahraničí</a:t>
            </a:r>
          </a:p>
          <a:p>
            <a:pPr marL="284400" indent="-284400">
              <a:spcAft>
                <a:spcPts val="800"/>
              </a:spcAft>
              <a:buClr>
                <a:srgbClr val="00C451"/>
              </a:buClr>
              <a:buFont typeface="Wingdings" panose="05000000000000000000" pitchFamily="2" charset="2"/>
              <a:buChar char="§"/>
            </a:pPr>
            <a:r>
              <a:rPr lang="cs-CZ" sz="1500" dirty="0">
                <a:latin typeface="Roobert CEZ" pitchFamily="2" charset="-18"/>
                <a:cs typeface="Roobert CEZ" pitchFamily="2" charset="-18"/>
              </a:rPr>
              <a:t>projekty realizujeme </a:t>
            </a:r>
            <a:br>
              <a:rPr lang="cs-CZ" sz="1500" dirty="0">
                <a:latin typeface="Roobert CEZ" pitchFamily="2" charset="-18"/>
                <a:cs typeface="Roobert CEZ" pitchFamily="2" charset="-18"/>
              </a:rPr>
            </a:br>
            <a:r>
              <a:rPr lang="cs-CZ" sz="1500" dirty="0">
                <a:latin typeface="Roobert CEZ" pitchFamily="2" charset="-18"/>
                <a:cs typeface="Roobert CEZ" pitchFamily="2" charset="-18"/>
              </a:rPr>
              <a:t>s vidinou </a:t>
            </a:r>
            <a:r>
              <a:rPr lang="cs-CZ" sz="1500" b="1" dirty="0">
                <a:solidFill>
                  <a:schemeClr val="bg2"/>
                </a:solidFill>
                <a:latin typeface="Roobert CEZ" pitchFamily="2" charset="-18"/>
                <a:cs typeface="Roobert CEZ" pitchFamily="2" charset="-18"/>
              </a:rPr>
              <a:t>dlouhodobého provozu ve Skupině ČEZ</a:t>
            </a:r>
          </a:p>
          <a:p>
            <a:pPr marL="284400" indent="-284400">
              <a:spcAft>
                <a:spcPts val="800"/>
              </a:spcAft>
              <a:buClr>
                <a:srgbClr val="00C451"/>
              </a:buClr>
              <a:buFont typeface="Wingdings" panose="05000000000000000000" pitchFamily="2" charset="2"/>
              <a:buChar char="§"/>
            </a:pPr>
            <a:r>
              <a:rPr lang="cs-CZ" sz="1500" b="1" dirty="0">
                <a:solidFill>
                  <a:schemeClr val="bg2"/>
                </a:solidFill>
                <a:latin typeface="Roobert CEZ" pitchFamily="2" charset="-18"/>
                <a:ea typeface="Calibri" panose="020F0502020204030204" pitchFamily="34" charset="0"/>
                <a:cs typeface="Roobert CEZ" pitchFamily="2" charset="-18"/>
              </a:rPr>
              <a:t>n</a:t>
            </a:r>
            <a:r>
              <a:rPr lang="cs-CZ" sz="1500" b="1" dirty="0">
                <a:solidFill>
                  <a:schemeClr val="bg2"/>
                </a:solidFill>
                <a:effectLst/>
                <a:latin typeface="Roobert CEZ" pitchFamily="2" charset="-18"/>
                <a:ea typeface="Calibri" panose="020F0502020204030204" pitchFamily="34" charset="0"/>
                <a:cs typeface="Roobert CEZ" pitchFamily="2" charset="-18"/>
              </a:rPr>
              <a:t>ejsme developer, jehož cílem je prodat projekty </a:t>
            </a:r>
            <a:r>
              <a:rPr lang="cs-CZ" sz="1500" dirty="0">
                <a:effectLst/>
                <a:latin typeface="Roobert CEZ" pitchFamily="2" charset="-18"/>
                <a:ea typeface="Calibri" panose="020F0502020204030204" pitchFamily="34" charset="0"/>
                <a:cs typeface="Roobert CEZ" pitchFamily="2" charset="-18"/>
              </a:rPr>
              <a:t>po dokončení developmentu jiným společnostem</a:t>
            </a:r>
          </a:p>
        </p:txBody>
      </p:sp>
      <p:pic>
        <p:nvPicPr>
          <p:cNvPr id="4" name="Obrázek 3" descr="Obsah obrázku venku, tráva, příroda, krajina&#10;&#10;Obsah vygenerovaný umělou inteligencí může být nesprávný.">
            <a:extLst>
              <a:ext uri="{FF2B5EF4-FFF2-40B4-BE49-F238E27FC236}">
                <a16:creationId xmlns:a16="http://schemas.microsoft.com/office/drawing/2014/main" id="{07A1847C-1A30-2FD9-EC95-A605CD0E9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" r="15839"/>
          <a:stretch/>
        </p:blipFill>
        <p:spPr>
          <a:xfrm>
            <a:off x="-34029" y="0"/>
            <a:ext cx="2142951" cy="6858000"/>
          </a:xfrm>
          <a:prstGeom prst="rect">
            <a:avLst/>
          </a:prstGeom>
        </p:spPr>
      </p:pic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E42DD59D-A906-9D68-BD1D-459A340A6B5A}"/>
              </a:ext>
            </a:extLst>
          </p:cNvPr>
          <p:cNvSpPr/>
          <p:nvPr/>
        </p:nvSpPr>
        <p:spPr>
          <a:xfrm>
            <a:off x="2466093" y="1309673"/>
            <a:ext cx="90000" cy="486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826F3B8-CF47-FB94-E1B7-6D8705530CBC}"/>
              </a:ext>
            </a:extLst>
          </p:cNvPr>
          <p:cNvSpPr txBox="1"/>
          <p:nvPr/>
        </p:nvSpPr>
        <p:spPr>
          <a:xfrm>
            <a:off x="5914871" y="1181363"/>
            <a:ext cx="2482963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dirty="0">
                <a:latin typeface="Roobert CEZ" pitchFamily="2" charset="-18"/>
                <a:cs typeface="Roobert CEZ" pitchFamily="2" charset="-18"/>
              </a:rPr>
              <a:t>Portfolio</a:t>
            </a:r>
            <a:br>
              <a:rPr lang="cs-CZ" sz="3200" b="1" dirty="0">
                <a:latin typeface="Roobert CEZ" pitchFamily="2" charset="-18"/>
                <a:cs typeface="Roobert CEZ" pitchFamily="2" charset="-18"/>
              </a:rPr>
            </a:br>
            <a:r>
              <a:rPr lang="cs-CZ" b="1" dirty="0">
                <a:latin typeface="Roobert CEZ" pitchFamily="2" charset="-18"/>
                <a:cs typeface="Roobert CEZ" pitchFamily="2" charset="-18"/>
              </a:rPr>
              <a:t>obnovitelných zdrojů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6CF919D8-EE58-5B81-673D-00354E8BF873}"/>
              </a:ext>
            </a:extLst>
          </p:cNvPr>
          <p:cNvSpPr txBox="1"/>
          <p:nvPr/>
        </p:nvSpPr>
        <p:spPr>
          <a:xfrm>
            <a:off x="9048328" y="1196752"/>
            <a:ext cx="2358811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sz="3200" b="1" dirty="0">
                <a:latin typeface="Roobert CEZ" pitchFamily="2" charset="-18"/>
                <a:cs typeface="Roobert CEZ" pitchFamily="2" charset="-18"/>
              </a:rPr>
              <a:t>Spolupráce</a:t>
            </a:r>
            <a:br>
              <a:rPr lang="cs-CZ" sz="3200" b="1" dirty="0">
                <a:latin typeface="Roobert CEZ" pitchFamily="2" charset="-18"/>
                <a:cs typeface="Roobert CEZ" pitchFamily="2" charset="-18"/>
              </a:rPr>
            </a:br>
            <a:r>
              <a:rPr lang="cs-CZ" b="1" dirty="0">
                <a:latin typeface="Roobert CEZ" pitchFamily="2" charset="-18"/>
                <a:cs typeface="Roobert CEZ" pitchFamily="2" charset="-18"/>
              </a:rPr>
              <a:t>s obcemi</a:t>
            </a: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318CFC90-E043-DEF5-5681-76FF5EDFA541}"/>
              </a:ext>
            </a:extLst>
          </p:cNvPr>
          <p:cNvSpPr/>
          <p:nvPr/>
        </p:nvSpPr>
        <p:spPr>
          <a:xfrm>
            <a:off x="5661234" y="1309673"/>
            <a:ext cx="90000" cy="486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73382035-0950-89FF-95FD-3FC7B8760B2F}"/>
              </a:ext>
            </a:extLst>
          </p:cNvPr>
          <p:cNvSpPr txBox="1"/>
          <p:nvPr/>
        </p:nvSpPr>
        <p:spPr>
          <a:xfrm>
            <a:off x="6849938" y="2411427"/>
            <a:ext cx="1567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latin typeface="Roobert CEZ" pitchFamily="2" charset="-18"/>
                <a:cs typeface="Roobert CEZ" pitchFamily="2" charset="-18"/>
              </a:rPr>
              <a:t>~5 </a:t>
            </a:r>
            <a:r>
              <a:rPr lang="cs-CZ" sz="2800" b="1" dirty="0" err="1">
                <a:latin typeface="Roobert CEZ" pitchFamily="2" charset="-18"/>
                <a:cs typeface="Roobert CEZ" pitchFamily="2" charset="-18"/>
              </a:rPr>
              <a:t>GW</a:t>
            </a:r>
            <a:r>
              <a:rPr lang="cs-CZ" sz="2800" b="1" baseline="-25000" dirty="0" err="1">
                <a:latin typeface="Roobert CEZ" pitchFamily="2" charset="-18"/>
                <a:cs typeface="Roobert CEZ" pitchFamily="2" charset="-18"/>
              </a:rPr>
              <a:t>p</a:t>
            </a:r>
            <a:endParaRPr lang="cs-CZ" sz="2800" b="1" baseline="-25000" dirty="0">
              <a:latin typeface="Roobert CEZ" pitchFamily="2" charset="-18"/>
              <a:cs typeface="Roobert CEZ" pitchFamily="2" charset="-18"/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2EC983DB-EBD9-F1E2-47AB-33C2804E61B1}"/>
              </a:ext>
            </a:extLst>
          </p:cNvPr>
          <p:cNvSpPr txBox="1"/>
          <p:nvPr/>
        </p:nvSpPr>
        <p:spPr>
          <a:xfrm>
            <a:off x="6049023" y="4146413"/>
            <a:ext cx="236834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C451"/>
              </a:buClr>
            </a:pPr>
            <a:r>
              <a:rPr lang="cs-CZ" sz="1500" dirty="0">
                <a:latin typeface="Roobert CEZ "/>
                <a:cs typeface="Roobert CEZ" pitchFamily="2" charset="-18"/>
              </a:rPr>
              <a:t>aktivně rozvíjíme portfolio</a:t>
            </a:r>
            <a:r>
              <a:rPr lang="cs-CZ" sz="1500" b="1" dirty="0">
                <a:solidFill>
                  <a:schemeClr val="bg2"/>
                </a:solidFill>
                <a:latin typeface="Roobert CEZ "/>
                <a:cs typeface="Roobert CEZ" pitchFamily="2" charset="-18"/>
              </a:rPr>
              <a:t> </a:t>
            </a:r>
            <a:r>
              <a:rPr lang="cs-CZ" sz="1500" dirty="0">
                <a:latin typeface="Roobert CEZ "/>
                <a:cs typeface="Roobert CEZ" pitchFamily="2" charset="-18"/>
              </a:rPr>
              <a:t>projektů </a:t>
            </a:r>
            <a:r>
              <a:rPr lang="cs-CZ" sz="1500" b="1" dirty="0">
                <a:solidFill>
                  <a:schemeClr val="bg2"/>
                </a:solidFill>
                <a:latin typeface="Roobert CEZ "/>
                <a:cs typeface="Roobert CEZ" pitchFamily="2" charset="-18"/>
              </a:rPr>
              <a:t>fotovoltaických elektráren </a:t>
            </a:r>
            <a:r>
              <a:rPr lang="cs-CZ" sz="1500" dirty="0">
                <a:latin typeface="Roobert CEZ "/>
                <a:cs typeface="Roobert CEZ" pitchFamily="2" charset="-18"/>
              </a:rPr>
              <a:t>a</a:t>
            </a:r>
            <a:r>
              <a:rPr lang="cs-CZ" sz="1500" b="1" dirty="0">
                <a:solidFill>
                  <a:schemeClr val="bg2"/>
                </a:solidFill>
                <a:latin typeface="Roobert CEZ "/>
                <a:cs typeface="Roobert CEZ" pitchFamily="2" charset="-18"/>
              </a:rPr>
              <a:t> větrných elektráren </a:t>
            </a:r>
            <a:r>
              <a:rPr lang="cs-CZ" sz="1500" dirty="0">
                <a:latin typeface="Roobert CEZ "/>
                <a:cs typeface="Roobert CEZ" pitchFamily="2" charset="-18"/>
              </a:rPr>
              <a:t>v ČR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EC4BE640-E1F1-7612-3F04-9783FE5A94E0}"/>
              </a:ext>
            </a:extLst>
          </p:cNvPr>
          <p:cNvSpPr txBox="1"/>
          <p:nvPr/>
        </p:nvSpPr>
        <p:spPr>
          <a:xfrm>
            <a:off x="6894322" y="3410467"/>
            <a:ext cx="177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Roobert CEZ" pitchFamily="2" charset="-18"/>
                <a:cs typeface="Roobert CEZ" pitchFamily="2" charset="-18"/>
              </a:rPr>
              <a:t>~0,5 GW</a:t>
            </a:r>
            <a:endParaRPr lang="cs-CZ" sz="2800" b="1" baseline="-25000" dirty="0">
              <a:latin typeface="Roobert CEZ" pitchFamily="2" charset="-18"/>
              <a:cs typeface="Roobert CEZ" pitchFamily="2" charset="-18"/>
            </a:endParaRPr>
          </a:p>
        </p:txBody>
      </p:sp>
      <p:pic>
        <p:nvPicPr>
          <p:cNvPr id="35" name="Grafický objekt 34" descr="Solární panely obrys">
            <a:extLst>
              <a:ext uri="{FF2B5EF4-FFF2-40B4-BE49-F238E27FC236}">
                <a16:creationId xmlns:a16="http://schemas.microsoft.com/office/drawing/2014/main" id="{94965AE2-4804-9860-4126-B44C9FE33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9024" y="2354501"/>
            <a:ext cx="648000" cy="648000"/>
          </a:xfrm>
          <a:prstGeom prst="rect">
            <a:avLst/>
          </a:prstGeom>
        </p:spPr>
      </p:pic>
      <p:pic>
        <p:nvPicPr>
          <p:cNvPr id="37" name="Grafický objekt 36" descr="Větrné turbíny obrys">
            <a:extLst>
              <a:ext uri="{FF2B5EF4-FFF2-40B4-BE49-F238E27FC236}">
                <a16:creationId xmlns:a16="http://schemas.microsoft.com/office/drawing/2014/main" id="{7A0B3CCC-51E4-60D0-7C48-6DE8A01750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49024" y="3321489"/>
            <a:ext cx="648000" cy="648000"/>
          </a:xfrm>
          <a:prstGeom prst="rect">
            <a:avLst/>
          </a:prstGeom>
        </p:spPr>
      </p:pic>
      <p:sp>
        <p:nvSpPr>
          <p:cNvPr id="38" name="Obdélník: se zakulacenými rohy 37">
            <a:extLst>
              <a:ext uri="{FF2B5EF4-FFF2-40B4-BE49-F238E27FC236}">
                <a16:creationId xmlns:a16="http://schemas.microsoft.com/office/drawing/2014/main" id="{39E9B7BE-4811-829E-DFA9-6877FA65735D}"/>
              </a:ext>
            </a:extLst>
          </p:cNvPr>
          <p:cNvSpPr/>
          <p:nvPr/>
        </p:nvSpPr>
        <p:spPr>
          <a:xfrm>
            <a:off x="8811375" y="1309673"/>
            <a:ext cx="90000" cy="486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6ADEDE1F-49B7-F102-17DA-205F103A8676}"/>
              </a:ext>
            </a:extLst>
          </p:cNvPr>
          <p:cNvSpPr txBox="1"/>
          <p:nvPr/>
        </p:nvSpPr>
        <p:spPr>
          <a:xfrm>
            <a:off x="9064502" y="2304883"/>
            <a:ext cx="2807453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400" indent="-284400">
              <a:spcAft>
                <a:spcPts val="1200"/>
              </a:spcAft>
              <a:buClr>
                <a:schemeClr val="accent5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500" b="1" dirty="0">
                <a:solidFill>
                  <a:schemeClr val="bg2"/>
                </a:solidFill>
                <a:latin typeface="Roobert CEZ" pitchFamily="2" charset="-18"/>
                <a:cs typeface="Roobert CEZ" pitchFamily="2" charset="-18"/>
              </a:rPr>
              <a:t>považujeme obce za klíčového partnera</a:t>
            </a:r>
            <a:r>
              <a:rPr lang="cs-CZ" sz="1500" dirty="0">
                <a:latin typeface="Roobert CEZ" pitchFamily="2" charset="-18"/>
                <a:cs typeface="Roobert CEZ" pitchFamily="2" charset="-18"/>
              </a:rPr>
              <a:t> při budování obnovitelných zdrojů</a:t>
            </a:r>
            <a:endParaRPr lang="cs-CZ" sz="1500" b="1" dirty="0">
              <a:solidFill>
                <a:schemeClr val="tx1"/>
              </a:solidFill>
              <a:latin typeface="Roobert CEZ" pitchFamily="2" charset="-18"/>
              <a:cs typeface="Roobert CEZ" pitchFamily="2" charset="-18"/>
            </a:endParaRPr>
          </a:p>
          <a:p>
            <a:pPr>
              <a:spcAft>
                <a:spcPts val="800"/>
              </a:spcAft>
              <a:buClr>
                <a:schemeClr val="accent5">
                  <a:lumMod val="75000"/>
                  <a:lumOff val="25000"/>
                </a:schemeClr>
              </a:buClr>
            </a:pPr>
            <a:r>
              <a:rPr lang="cs-CZ" sz="1500" b="1" dirty="0">
                <a:latin typeface="Roobert CEZ" pitchFamily="2" charset="-18"/>
                <a:cs typeface="Roobert CEZ" pitchFamily="2" charset="-18"/>
              </a:rPr>
              <a:t>Možné formy spolupráce</a:t>
            </a:r>
          </a:p>
          <a:p>
            <a:pPr marL="285750" indent="-285750">
              <a:spcAft>
                <a:spcPts val="600"/>
              </a:spcAft>
              <a:buClr>
                <a:schemeClr val="accent5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500" dirty="0">
                <a:latin typeface="Roobert CEZ" pitchFamily="2" charset="-18"/>
                <a:cs typeface="Roobert CEZ" pitchFamily="2" charset="-18"/>
              </a:rPr>
              <a:t>p</a:t>
            </a:r>
            <a:r>
              <a:rPr lang="cs-CZ" sz="1500" dirty="0">
                <a:solidFill>
                  <a:schemeClr val="tx1"/>
                </a:solidFill>
                <a:latin typeface="Roobert CEZ" pitchFamily="2" charset="-18"/>
                <a:cs typeface="Roobert CEZ" pitchFamily="2" charset="-18"/>
              </a:rPr>
              <a:t>lánovací smlouva</a:t>
            </a:r>
          </a:p>
          <a:p>
            <a:pPr marL="285750" indent="-285750">
              <a:spcAft>
                <a:spcPts val="600"/>
              </a:spcAft>
              <a:buClr>
                <a:schemeClr val="accent5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500" dirty="0">
                <a:latin typeface="Roobert CEZ" pitchFamily="2" charset="-18"/>
                <a:cs typeface="Roobert CEZ" pitchFamily="2" charset="-18"/>
              </a:rPr>
              <a:t>co-development projektu</a:t>
            </a:r>
          </a:p>
          <a:p>
            <a:pPr marL="285750" indent="-285750">
              <a:spcAft>
                <a:spcPts val="600"/>
              </a:spcAft>
              <a:buClr>
                <a:schemeClr val="accent5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500" dirty="0">
                <a:latin typeface="Roobert CEZ" pitchFamily="2" charset="-18"/>
                <a:ea typeface="Calibri" panose="020F0502020204030204" pitchFamily="34" charset="0"/>
                <a:cs typeface="Roobert CEZ" pitchFamily="2" charset="-18"/>
              </a:rPr>
              <a:t>v</a:t>
            </a:r>
            <a:r>
              <a:rPr lang="cs-CZ" sz="1500" dirty="0">
                <a:effectLst/>
                <a:latin typeface="Roobert CEZ" pitchFamily="2" charset="-18"/>
                <a:ea typeface="Calibri" panose="020F0502020204030204" pitchFamily="34" charset="0"/>
                <a:cs typeface="Roobert CEZ" pitchFamily="2" charset="-18"/>
              </a:rPr>
              <a:t>ýstavba veřejné infrastruktury v obci</a:t>
            </a:r>
          </a:p>
          <a:p>
            <a:pPr marL="285750" indent="-285750">
              <a:spcAft>
                <a:spcPts val="600"/>
              </a:spcAft>
              <a:buClr>
                <a:schemeClr val="accent5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500" dirty="0">
                <a:latin typeface="Roobert CEZ" pitchFamily="2" charset="-18"/>
                <a:ea typeface="Calibri" panose="020F0502020204030204" pitchFamily="34" charset="0"/>
                <a:cs typeface="Roobert CEZ" pitchFamily="2" charset="-18"/>
              </a:rPr>
              <a:t>p</a:t>
            </a:r>
            <a:r>
              <a:rPr lang="cs-CZ" sz="1500" dirty="0">
                <a:effectLst/>
                <a:latin typeface="Roobert CEZ" pitchFamily="2" charset="-18"/>
                <a:ea typeface="Calibri" panose="020F0502020204030204" pitchFamily="34" charset="0"/>
                <a:cs typeface="Roobert CEZ" pitchFamily="2" charset="-18"/>
              </a:rPr>
              <a:t>odpora společenských akcí a reklamní partnerství</a:t>
            </a:r>
          </a:p>
          <a:p>
            <a:pPr marL="285750" indent="-285750">
              <a:spcAft>
                <a:spcPts val="600"/>
              </a:spcAft>
              <a:buClr>
                <a:schemeClr val="accent5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1500" dirty="0">
                <a:latin typeface="Roobert CEZ" pitchFamily="2" charset="-18"/>
                <a:cs typeface="Roobert CEZ" pitchFamily="2" charset="-18"/>
              </a:rPr>
              <a:t>ú</a:t>
            </a:r>
            <a:r>
              <a:rPr lang="cs-CZ" sz="1500" dirty="0">
                <a:solidFill>
                  <a:schemeClr val="tx1"/>
                </a:solidFill>
                <a:latin typeface="Roobert CEZ" pitchFamily="2" charset="-18"/>
                <a:cs typeface="Roobert CEZ" pitchFamily="2" charset="-18"/>
              </a:rPr>
              <a:t>prava a aktualizace územních plánů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A1159F1-1FEB-0335-FFCE-791DC43715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81150" y="6641976"/>
            <a:ext cx="4704092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>
                <a:solidFill>
                  <a:schemeClr val="bg1">
                    <a:lumMod val="50000"/>
                  </a:schemeClr>
                </a:solidFill>
                <a:latin typeface="Roobert CEZ" pitchFamily="2" charset="-18"/>
                <a:cs typeface="Roobert CEZ" pitchFamily="2" charset="-18"/>
              </a:rPr>
              <a:t>Zdroj: ČEZ Obnovitelné zdroje, s.r.o.</a:t>
            </a:r>
          </a:p>
        </p:txBody>
      </p:sp>
    </p:spTree>
    <p:extLst>
      <p:ext uri="{BB962C8B-B14F-4D97-AF65-F5344CB8AC3E}">
        <p14:creationId xmlns:p14="http://schemas.microsoft.com/office/powerpoint/2010/main" val="274849880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 Office">
  <a:themeElements>
    <a:clrScheme name="CEZ">
      <a:dk1>
        <a:srgbClr val="FFFFFF"/>
      </a:dk1>
      <a:lt1>
        <a:srgbClr val="363738"/>
      </a:lt1>
      <a:dk2>
        <a:srgbClr val="F24F00"/>
      </a:dk2>
      <a:lt2>
        <a:srgbClr val="63666A"/>
      </a:lt2>
      <a:accent1>
        <a:srgbClr val="00C752"/>
      </a:accent1>
      <a:accent2>
        <a:srgbClr val="FF9C3D"/>
      </a:accent2>
      <a:accent3>
        <a:srgbClr val="FFDA9C"/>
      </a:accent3>
      <a:accent4>
        <a:srgbClr val="989EA3"/>
      </a:accent4>
      <a:accent5>
        <a:srgbClr val="005934"/>
      </a:accent5>
      <a:accent6>
        <a:srgbClr val="7FDB8F"/>
      </a:accent6>
      <a:hlink>
        <a:srgbClr val="363738"/>
      </a:hlink>
      <a:folHlink>
        <a:srgbClr val="363738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EZ_PPT_rozsirena" id="{72A098BE-4BFF-4FC1-981E-EB13D8C8CFCC}" vid="{FAB96A3C-67FF-405D-B6A4-932B3B160C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cez_ppt_vzor</Template>
  <TotalTime>8493</TotalTime>
  <Words>668</Words>
  <Application>Microsoft Office PowerPoint</Application>
  <PresentationFormat>Širokoúhlá obrazovka</PresentationFormat>
  <Paragraphs>136</Paragraphs>
  <Slides>10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8" baseType="lpstr">
      <vt:lpstr>Arial</vt:lpstr>
      <vt:lpstr>Calibri</vt:lpstr>
      <vt:lpstr>Roboto</vt:lpstr>
      <vt:lpstr>Roobert CEZ</vt:lpstr>
      <vt:lpstr>Roobert CEZ </vt:lpstr>
      <vt:lpstr>Roobert CEZ Medium</vt:lpstr>
      <vt:lpstr>Wingdings</vt:lpstr>
      <vt:lpstr>Theme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Fejta Lukáš</dc:creator>
  <cp:lastModifiedBy>User76</cp:lastModifiedBy>
  <cp:revision>90</cp:revision>
  <dcterms:created xsi:type="dcterms:W3CDTF">2023-01-17T08:31:01Z</dcterms:created>
  <dcterms:modified xsi:type="dcterms:W3CDTF">2025-03-06T11:15:18Z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985ae2b-61c5-4bcb-84e8-ed38ebb27104_Enabled">
    <vt:lpwstr>true</vt:lpwstr>
  </property>
  <property fmtid="{D5CDD505-2E9C-101B-9397-08002B2CF9AE}" pid="3" name="MSIP_Label_7985ae2b-61c5-4bcb-84e8-ed38ebb27104_SetDate">
    <vt:lpwstr>2023-07-10T04:56:34Z</vt:lpwstr>
  </property>
  <property fmtid="{D5CDD505-2E9C-101B-9397-08002B2CF9AE}" pid="4" name="MSIP_Label_7985ae2b-61c5-4bcb-84e8-ed38ebb27104_Method">
    <vt:lpwstr>Privileged</vt:lpwstr>
  </property>
  <property fmtid="{D5CDD505-2E9C-101B-9397-08002B2CF9AE}" pid="5" name="MSIP_Label_7985ae2b-61c5-4bcb-84e8-ed38ebb27104_Name">
    <vt:lpwstr>L00101</vt:lpwstr>
  </property>
  <property fmtid="{D5CDD505-2E9C-101B-9397-08002B2CF9AE}" pid="6" name="MSIP_Label_7985ae2b-61c5-4bcb-84e8-ed38ebb27104_SiteId">
    <vt:lpwstr>b233f9e1-5599-4693-9cef-38858fe25406</vt:lpwstr>
  </property>
  <property fmtid="{D5CDD505-2E9C-101B-9397-08002B2CF9AE}" pid="7" name="MSIP_Label_7985ae2b-61c5-4bcb-84e8-ed38ebb27104_ActionId">
    <vt:lpwstr>7f39539f-0f2d-4c5e-865e-ddedb5881d0e</vt:lpwstr>
  </property>
  <property fmtid="{D5CDD505-2E9C-101B-9397-08002B2CF9AE}" pid="8" name="MSIP_Label_7985ae2b-61c5-4bcb-84e8-ed38ebb27104_ContentBits">
    <vt:lpwstr>1</vt:lpwstr>
  </property>
  <property fmtid="{D5CDD505-2E9C-101B-9397-08002B2CF9AE}" pid="9" name="DocumentClasification">
    <vt:lpwstr>Interní</vt:lpwstr>
  </property>
  <property fmtid="{D5CDD505-2E9C-101B-9397-08002B2CF9AE}" pid="10" name="CEZ_DLP">
    <vt:lpwstr>CEZ:CEZ-DJE:C</vt:lpwstr>
  </property>
  <property fmtid="{D5CDD505-2E9C-101B-9397-08002B2CF9AE}" pid="11" name="CEZ_MIPLabelName">
    <vt:lpwstr>Internal-CEZ-DJE</vt:lpwstr>
  </property>
</Properties>
</file>