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1" r:id="rId5"/>
    <p:sldId id="273" r:id="rId6"/>
    <p:sldId id="299" r:id="rId7"/>
    <p:sldId id="300" r:id="rId8"/>
    <p:sldId id="305" r:id="rId9"/>
    <p:sldId id="955" r:id="rId10"/>
    <p:sldId id="303" r:id="rId1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2" autoAdjust="0"/>
    <p:restoredTop sz="96201" autoAdjust="0"/>
  </p:normalViewPr>
  <p:slideViewPr>
    <p:cSldViewPr snapToObjects="1">
      <p:cViewPr varScale="1">
        <p:scale>
          <a:sx n="119" d="100"/>
          <a:sy n="119" d="100"/>
        </p:scale>
        <p:origin x="132" y="2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5" d="100"/>
          <a:sy n="75" d="100"/>
        </p:scale>
        <p:origin x="31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E2879F-85E3-496B-8667-A4EA32411B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black">
          <a:xfrm>
            <a:off x="1614671" y="9262661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349B1-E56A-42C1-B0A4-26B687F2F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black">
          <a:xfrm>
            <a:off x="6039404" y="9262661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E2A2C4-9FAC-4DAF-8CF2-98D0ADF21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27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299" userDrawn="1">
          <p15:clr>
            <a:srgbClr val="F26B43"/>
          </p15:clr>
        </p15:guide>
        <p15:guide id="2" pos="398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06388" y="976313"/>
            <a:ext cx="3830637" cy="2155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black">
          <a:xfrm>
            <a:off x="472804" y="3556395"/>
            <a:ext cx="5846516" cy="51294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8"/>
            <a:endParaRPr lang="en-GB"/>
          </a:p>
          <a:p>
            <a:pPr lvl="4"/>
            <a:endParaRPr lang="en-GB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981BBF-A3AF-4657-B40E-0C891992F7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black">
          <a:xfrm>
            <a:off x="1614671" y="9262256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024CC59-CB8B-404F-82E2-4F59721F4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black">
          <a:xfrm>
            <a:off x="6039404" y="9262256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EB4B23-29CF-4DD3-A96B-2B9F09F54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900"/>
      </a:spcAft>
      <a:buClr>
        <a:schemeClr val="tx2"/>
      </a:buClr>
      <a:buFont typeface="+mj-lt" panose="05020102010507070707" pitchFamily="18" charset="2"/>
      <a:buNone/>
      <a:defRPr sz="1200" b="0" kern="1200">
        <a:solidFill>
          <a:schemeClr val="tx1"/>
        </a:solidFill>
        <a:latin typeface="+mj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buClr>
        <a:schemeClr val="tx2"/>
      </a:buClr>
      <a:buFont typeface="+mj-lt" panose="05020102010507070707" pitchFamily="18" charset="2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720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86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00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/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,Sans-Serif"/>
              <a:buChar char="§"/>
            </a:pPr>
            <a:r>
              <a:rPr lang="cs-CZ"/>
              <a:t>Pokrytí mobilním signálem 5G</a:t>
            </a:r>
            <a:endParaRPr lang="en-US"/>
          </a:p>
          <a:p>
            <a:pPr marL="342900" indent="-342900">
              <a:buFont typeface="Wingdings,Sans-Serif"/>
              <a:buChar char="§"/>
            </a:pPr>
            <a:r>
              <a:rPr lang="cs-CZ"/>
              <a:t>BTS může být určena pouze pro síť T-Mobile nebo jako sdílené řešení s O2 (v případě zájmu ze strany O2)</a:t>
            </a:r>
            <a:endParaRPr lang="en-US"/>
          </a:p>
          <a:p>
            <a:pPr marL="342900" indent="-342900">
              <a:buFont typeface="Wingdings,Sans-Serif"/>
              <a:buChar char="§"/>
            </a:pPr>
            <a:r>
              <a:rPr lang="cs-CZ"/>
              <a:t>Možnost využití obecních pozemků či objektů je důležitým předpokladem pro úspěšnou realizaci</a:t>
            </a:r>
            <a:endParaRPr lang="en-US"/>
          </a:p>
          <a:p>
            <a:pPr marL="342900" indent="-342900">
              <a:buFont typeface="Wingdings,Sans-Serif"/>
              <a:buChar char="§"/>
            </a:pPr>
            <a:r>
              <a:rPr lang="cs-CZ" dirty="0"/>
              <a:t>Předběžné cenové rozpětí se pohybuje od vyšších stovek tisíc korun až přes milion Kč v závislosti na konkrétním řešení (např. počet sektorů a frekvencí)</a:t>
            </a:r>
            <a:endParaRPr lang="en-US" dirty="0"/>
          </a:p>
          <a:p>
            <a:pPr marL="342900" indent="-342900">
              <a:buFont typeface="Wingdings,Sans-Serif"/>
              <a:buChar char="§"/>
            </a:pPr>
            <a:r>
              <a:rPr lang="cs-CZ" dirty="0"/>
              <a:t>Realizace závisí na technické proveditelnosti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5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88907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7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57345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3952761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91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2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96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29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176327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28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5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64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3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53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90201-1A9B-7729-E18B-2982D2A51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18E4D8-E485-A83B-87A7-268C2E3C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827A7A-8BAD-BA1C-907B-8BDA8E41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146A-A8EB-4180-85EC-CFD3ED087F8B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FC87B-D6ED-7EC5-A1A2-861FE40C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B7D13A-7E47-CC15-80DC-FBD03FA8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66CD-5C0B-45C7-AF68-16970DCCDD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849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306090-E8CA-D287-7299-94EF8F0962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0340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306090-E8CA-D287-7299-94EF8F0962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2965633-D5A6-A92A-4360-B51464D08E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F6B344-E92C-CE73-B282-54A548C98F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76" y="5830322"/>
            <a:ext cx="2498255" cy="49859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B76D58C-1DC2-0E9C-EBDA-21D7C36A82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8000" y="1167309"/>
            <a:ext cx="4824000" cy="4320606"/>
          </a:xfrm>
        </p:spPr>
        <p:txBody>
          <a:bodyPr wrap="square">
            <a:spAutoFit/>
          </a:bodyPr>
          <a:lstStyle>
            <a:lvl1pPr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lvl="0"/>
            <a:r>
              <a:rPr lang="en-US"/>
              <a:t>Chapter topic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Chapter topic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0333402-E1E7-5D7D-8DB6-87F62E1F5D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376" y="1167309"/>
            <a:ext cx="432624" cy="4320606"/>
          </a:xfrm>
        </p:spPr>
        <p:txBody>
          <a:bodyPr>
            <a:spAutoFit/>
          </a:bodyPr>
          <a:lstStyle>
            <a:lvl1pPr>
              <a:spcAft>
                <a:spcPts val="1200"/>
              </a:spcAft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  <a:p>
            <a:pPr lvl="0"/>
            <a:r>
              <a:rPr lang="en-US"/>
              <a:t>06</a:t>
            </a:r>
          </a:p>
          <a:p>
            <a:pPr lvl="0"/>
            <a:r>
              <a:rPr lang="en-US"/>
              <a:t>07</a:t>
            </a:r>
          </a:p>
          <a:p>
            <a:pPr lvl="0"/>
            <a:r>
              <a:rPr lang="en-US"/>
              <a:t>08</a:t>
            </a:r>
          </a:p>
          <a:p>
            <a:pPr lvl="0"/>
            <a:r>
              <a:rPr lang="en-US"/>
              <a:t>09</a:t>
            </a:r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763C0F5A-1AD8-C4AB-E81D-71022C8E4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5472624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1261D0-2DC0-AA50-BC8A-C9EF71DD61F9}"/>
              </a:ext>
            </a:extLst>
          </p:cNvPr>
          <p:cNvSpPr/>
          <p:nvPr userDrawn="1"/>
        </p:nvSpPr>
        <p:spPr>
          <a:xfrm>
            <a:off x="6096000" y="3176"/>
            <a:ext cx="6096000" cy="6854824"/>
          </a:xfrm>
          <a:custGeom>
            <a:avLst/>
            <a:gdLst>
              <a:gd name="connsiteX0" fmla="*/ 1251750 w 6096000"/>
              <a:gd name="connsiteY0" fmla="*/ 0 h 6854824"/>
              <a:gd name="connsiteX1" fmla="*/ 6096000 w 6096000"/>
              <a:gd name="connsiteY1" fmla="*/ 0 h 6854824"/>
              <a:gd name="connsiteX2" fmla="*/ 6096000 w 6096000"/>
              <a:gd name="connsiteY2" fmla="*/ 6854824 h 6854824"/>
              <a:gd name="connsiteX3" fmla="*/ 1487757 w 6096000"/>
              <a:gd name="connsiteY3" fmla="*/ 6854824 h 6854824"/>
              <a:gd name="connsiteX4" fmla="*/ 1381078 w 6096000"/>
              <a:gd name="connsiteY4" fmla="*/ 6854824 h 6854824"/>
              <a:gd name="connsiteX5" fmla="*/ 0 w 6096000"/>
              <a:gd name="connsiteY5" fmla="*/ 6854824 h 685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4824">
                <a:moveTo>
                  <a:pt x="1251750" y="0"/>
                </a:moveTo>
                <a:lnTo>
                  <a:pt x="6096000" y="0"/>
                </a:lnTo>
                <a:lnTo>
                  <a:pt x="6096000" y="6854824"/>
                </a:lnTo>
                <a:lnTo>
                  <a:pt x="1487757" y="6854824"/>
                </a:lnTo>
                <a:lnTo>
                  <a:pt x="1381078" y="6854824"/>
                </a:lnTo>
                <a:lnTo>
                  <a:pt x="0" y="685482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E0ACE91A-2344-EBF8-ED22-DC1E72B3E3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096000" y="0"/>
            <a:ext cx="6096000" cy="6858000"/>
          </a:xfrm>
          <a:custGeom>
            <a:avLst/>
            <a:gdLst>
              <a:gd name="connsiteX0" fmla="*/ 1252330 w 6096000"/>
              <a:gd name="connsiteY0" fmla="*/ 0 h 6858000"/>
              <a:gd name="connsiteX1" fmla="*/ 1381078 w 6096000"/>
              <a:gd name="connsiteY1" fmla="*/ 0 h 6858000"/>
              <a:gd name="connsiteX2" fmla="*/ 2740086 w 6096000"/>
              <a:gd name="connsiteY2" fmla="*/ 0 h 6858000"/>
              <a:gd name="connsiteX3" fmla="*/ 6096000 w 6096000"/>
              <a:gd name="connsiteY3" fmla="*/ 0 h 6858000"/>
              <a:gd name="connsiteX4" fmla="*/ 6096000 w 6096000"/>
              <a:gd name="connsiteY4" fmla="*/ 6858000 h 6858000"/>
              <a:gd name="connsiteX5" fmla="*/ 1487757 w 6096000"/>
              <a:gd name="connsiteY5" fmla="*/ 6858000 h 6858000"/>
              <a:gd name="connsiteX6" fmla="*/ 1381078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1252330" y="0"/>
                </a:moveTo>
                <a:lnTo>
                  <a:pt x="1381078" y="0"/>
                </a:lnTo>
                <a:lnTo>
                  <a:pt x="2740086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1487757" y="6858000"/>
                </a:lnTo>
                <a:lnTo>
                  <a:pt x="138107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7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9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40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2337515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45430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51830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6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33142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50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74" r:id="rId9"/>
    <p:sldLayoutId id="2147483673" r:id="rId10"/>
    <p:sldLayoutId id="2147483657" r:id="rId11"/>
    <p:sldLayoutId id="2147483659" r:id="rId12"/>
    <p:sldLayoutId id="2147483660" r:id="rId13"/>
    <p:sldLayoutId id="2147483664" r:id="rId14"/>
    <p:sldLayoutId id="2147483661" r:id="rId15"/>
    <p:sldLayoutId id="2147483662" r:id="rId16"/>
    <p:sldLayoutId id="2147483667" r:id="rId17"/>
    <p:sldLayoutId id="2147483663" r:id="rId18"/>
    <p:sldLayoutId id="2147483670" r:id="rId19"/>
    <p:sldLayoutId id="2147483665" r:id="rId20"/>
    <p:sldLayoutId id="2147483666" r:id="rId21"/>
    <p:sldLayoutId id="2147483675" r:id="rId22"/>
    <p:sldLayoutId id="2147483676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tube&#10;&#10;Description automatically generated">
            <a:extLst>
              <a:ext uri="{FF2B5EF4-FFF2-40B4-BE49-F238E27FC236}">
                <a16:creationId xmlns:a16="http://schemas.microsoft.com/office/drawing/2014/main" id="{61AC3722-828A-3494-77A1-3166D13C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" r="2178"/>
          <a:stretch/>
        </p:blipFill>
        <p:spPr>
          <a:xfrm>
            <a:off x="5297864" y="10"/>
            <a:ext cx="6894136" cy="685799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8E3A77-CA61-AB1B-0E3E-E1DC785D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813422"/>
            <a:ext cx="4536000" cy="3341889"/>
          </a:xfrm>
        </p:spPr>
        <p:txBody>
          <a:bodyPr anchor="b">
            <a:normAutofit/>
          </a:bodyPr>
          <a:lstStyle/>
          <a:p>
            <a:r>
              <a:rPr lang="cs-CZ" dirty="0"/>
              <a:t>Zkušenosti s digitální infrastrukturou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Krajské setkání Jihlava 13.3.</a:t>
            </a:r>
            <a:br>
              <a:rPr lang="cs-CZ" dirty="0"/>
            </a:br>
            <a:endParaRPr lang="en-CZ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E624DBF-6EC8-A4C0-E9A8-F4347DCEC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87270"/>
            <a:ext cx="4536000" cy="50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CZ" dirty="0"/>
              <a:t>Martin Orgoník, T-Mobile</a:t>
            </a:r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6751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88D2A6B-66F0-2B93-561F-140CECFFA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387" y="1878983"/>
            <a:ext cx="7977629" cy="155001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ts val="3160"/>
              </a:lnSpc>
              <a:spcBef>
                <a:spcPts val="0"/>
              </a:spcBef>
            </a:pPr>
            <a:r>
              <a:rPr lang="cs-CZ" sz="112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chování zákazníků v mobilních sítích:</a:t>
            </a:r>
          </a:p>
          <a:p>
            <a:pPr marL="342900" indent="-342900" algn="l">
              <a:lnSpc>
                <a:spcPct val="100000"/>
              </a:lnSpc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cs-CZ" sz="7200">
                <a:latin typeface="Arial" panose="020B0604020202020204" pitchFamily="34" charset="0"/>
                <a:cs typeface="Arial" panose="020B0604020202020204" pitchFamily="34" charset="0"/>
              </a:rPr>
              <a:t>strmý nárůst spotřeby dat (u všech zákazníků)</a:t>
            </a:r>
          </a:p>
          <a:p>
            <a:pPr marL="342900" indent="-342900" algn="l">
              <a:lnSpc>
                <a:spcPct val="100000"/>
              </a:lnSpc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cs-CZ" sz="7200">
                <a:latin typeface="Arial" panose="020B0604020202020204" pitchFamily="34" charset="0"/>
                <a:cs typeface="Arial" panose="020B0604020202020204" pitchFamily="34" charset="0"/>
              </a:rPr>
              <a:t>u tarifních zákazníků je spotřeba dat dvojnásobná </a:t>
            </a:r>
            <a:r>
              <a:rPr lang="cs-CZ" sz="7200" i="1">
                <a:latin typeface="Arial" panose="020B0604020202020204" pitchFamily="34" charset="0"/>
                <a:cs typeface="Arial" panose="020B0604020202020204" pitchFamily="34" charset="0"/>
              </a:rPr>
              <a:t>(18GB/ měsíc)</a:t>
            </a:r>
          </a:p>
          <a:p>
            <a:pPr marL="342900" indent="-342900" algn="l">
              <a:lnSpc>
                <a:spcPct val="100000"/>
              </a:lnSpc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cs-CZ" sz="7200">
                <a:latin typeface="Arial" panose="020B0604020202020204" pitchFamily="34" charset="0"/>
                <a:cs typeface="Arial" panose="020B0604020202020204" pitchFamily="34" charset="0"/>
              </a:rPr>
              <a:t>pokles o 30% u ceny za 1GB dat v mobilních sítích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C2E33-53B2-C1FC-1369-9329870B6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387" y="406400"/>
            <a:ext cx="11223057" cy="1403149"/>
          </a:xfrm>
        </p:spPr>
        <p:txBody>
          <a:bodyPr anchor="t">
            <a:noAutofit/>
          </a:bodyPr>
          <a:lstStyle/>
          <a:p>
            <a:pPr algn="l">
              <a:lnSpc>
                <a:spcPts val="4800"/>
              </a:lnSpc>
            </a:pP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Nároky na digitální infrastrukturu </a:t>
            </a:r>
            <a:b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neustále prudce rostou </a:t>
            </a:r>
            <a:endParaRPr lang="cs-CZ" sz="4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47ECF05-0916-61F4-1401-234CDD384210}"/>
              </a:ext>
            </a:extLst>
          </p:cNvPr>
          <p:cNvSpPr txBox="1"/>
          <p:nvPr/>
        </p:nvSpPr>
        <p:spPr>
          <a:xfrm>
            <a:off x="8818323" y="2054347"/>
            <a:ext cx="2921289" cy="9618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dat </a:t>
            </a:r>
            <a:b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ročně přenesených </a:t>
            </a:r>
          </a:p>
          <a:p>
            <a:pPr>
              <a:lnSpc>
                <a:spcPts val="2100"/>
              </a:lnSpc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v pevných sítích </a:t>
            </a:r>
          </a:p>
          <a:p>
            <a:pPr algn="r"/>
            <a:r>
              <a:rPr lang="cs-CZ" sz="100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Zdroj: ČTÚ</a:t>
            </a:r>
            <a:endParaRPr lang="cs-CZ" sz="10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7B1A24-2DE6-33F1-C3BD-5A61D730B7D1}"/>
              </a:ext>
            </a:extLst>
          </p:cNvPr>
          <p:cNvSpPr txBox="1"/>
          <p:nvPr/>
        </p:nvSpPr>
        <p:spPr>
          <a:xfrm>
            <a:off x="8818323" y="5012745"/>
            <a:ext cx="2921289" cy="13440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  <a:t>využití datacenter celosvětově </a:t>
            </a:r>
            <a:b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  <a:t>v důsledku nárůstu </a:t>
            </a:r>
            <a:r>
              <a:rPr lang="cs-CZ" sz="1800" b="1" err="1">
                <a:latin typeface="Arial" panose="020B0604020202020204" pitchFamily="34" charset="0"/>
                <a:cs typeface="Arial" panose="020B0604020202020204" pitchFamily="34" charset="0"/>
              </a:rPr>
              <a:t>cloudifikace</a:t>
            </a:r>
            <a: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  <a:t>, ESG a AI</a:t>
            </a:r>
          </a:p>
          <a:p>
            <a:pPr algn="r">
              <a:lnSpc>
                <a:spcPts val="2100"/>
              </a:lnSpc>
            </a:pPr>
            <a:r>
              <a:rPr lang="cs-CZ" sz="1000">
                <a:latin typeface="Arial Narrow" panose="020B0604020202020204" pitchFamily="34" charset="0"/>
                <a:cs typeface="Arial Narrow" panose="020B0604020202020204" pitchFamily="34" charset="0"/>
              </a:rPr>
              <a:t>Zdroj: Data Center 2024 </a:t>
            </a:r>
            <a:r>
              <a:rPr lang="cs-CZ" sz="1000" err="1">
                <a:latin typeface="Arial Narrow" panose="020B0604020202020204" pitchFamily="34" charset="0"/>
                <a:cs typeface="Arial Narrow" panose="020B0604020202020204" pitchFamily="34" charset="0"/>
              </a:rPr>
              <a:t>Global</a:t>
            </a:r>
            <a:r>
              <a:rPr lang="cs-CZ" sz="1000">
                <a:latin typeface="Arial Narrow" panose="020B0604020202020204" pitchFamily="34" charset="0"/>
                <a:cs typeface="Arial Narrow" panose="020B0604020202020204" pitchFamily="34" charset="0"/>
              </a:rPr>
              <a:t> Outlook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0A4920-5A68-9857-D57D-938EEB69B25A}"/>
              </a:ext>
            </a:extLst>
          </p:cNvPr>
          <p:cNvSpPr txBox="1"/>
          <p:nvPr/>
        </p:nvSpPr>
        <p:spPr>
          <a:xfrm>
            <a:off x="8818324" y="3225929"/>
            <a:ext cx="2921289" cy="15770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dat připadá na jednu </a:t>
            </a:r>
            <a:b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pevnou přípojku </a:t>
            </a:r>
            <a:b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k internetu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(cca 20x více </a:t>
            </a:r>
            <a:br>
              <a:rPr lang="cs-CZ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než u mobilních sítí)</a:t>
            </a:r>
          </a:p>
          <a:p>
            <a:pPr algn="r">
              <a:lnSpc>
                <a:spcPts val="2100"/>
              </a:lnSpc>
            </a:pPr>
            <a:r>
              <a:rPr lang="cs-CZ" sz="1000">
                <a:latin typeface="Arial Narrow" panose="020B0604020202020204" pitchFamily="34" charset="0"/>
                <a:cs typeface="Arial Narrow" panose="020B0604020202020204" pitchFamily="34" charset="0"/>
              </a:rPr>
              <a:t>Zdroj: ČTÚ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C5C499-D99F-688D-2176-C581C63DA0AD}"/>
              </a:ext>
            </a:extLst>
          </p:cNvPr>
          <p:cNvSpPr txBox="1"/>
          <p:nvPr/>
        </p:nvSpPr>
        <p:spPr>
          <a:xfrm>
            <a:off x="496404" y="3663937"/>
            <a:ext cx="77012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celkového objemu přenesených dat a průměrné měsíční spotřeby na 1 mobilní datovou SIM kartu v období 2015–2023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8CBE65-33C3-E33E-3D95-C01902F8406B}"/>
              </a:ext>
            </a:extLst>
          </p:cNvPr>
          <p:cNvSpPr txBox="1"/>
          <p:nvPr/>
        </p:nvSpPr>
        <p:spPr>
          <a:xfrm rot="16200000">
            <a:off x="-219213" y="5215228"/>
            <a:ext cx="15262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objem dat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7773F8B-E1B2-4E12-4E2D-747C5929DF16}"/>
              </a:ext>
            </a:extLst>
          </p:cNvPr>
          <p:cNvSpPr txBox="1"/>
          <p:nvPr/>
        </p:nvSpPr>
        <p:spPr>
          <a:xfrm rot="16200000">
            <a:off x="6766511" y="4624138"/>
            <a:ext cx="27084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Průměrná spotřeba na datovou SIM kartu v GB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D1F2198-58B6-D6D4-34CD-3B3EBB31A984}"/>
              </a:ext>
            </a:extLst>
          </p:cNvPr>
          <p:cNvSpPr/>
          <p:nvPr/>
        </p:nvSpPr>
        <p:spPr>
          <a:xfrm>
            <a:off x="460198" y="6093503"/>
            <a:ext cx="174132" cy="1741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A9A008C-6BCA-8138-4822-15752D5D3020}"/>
              </a:ext>
            </a:extLst>
          </p:cNvPr>
          <p:cNvSpPr/>
          <p:nvPr/>
        </p:nvSpPr>
        <p:spPr>
          <a:xfrm>
            <a:off x="8043767" y="6093503"/>
            <a:ext cx="174132" cy="1741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01AFEB-31DD-2CB9-3001-8E28967F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05" y="4022172"/>
            <a:ext cx="7239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boty, venku, osoba&#10;&#10;Obsah vygenerovaný umělou inteligencí může být nesprávný.">
            <a:extLst>
              <a:ext uri="{FF2B5EF4-FFF2-40B4-BE49-F238E27FC236}">
                <a16:creationId xmlns:a16="http://schemas.microsoft.com/office/drawing/2014/main" id="{14A59002-281E-4BDE-491E-F670A0AE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53372" cy="68423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A27E-AFD1-EA96-58A7-8B285877FD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A5E10D-79A5-49BA-9648-53481340C65F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17960-4346-578A-9D19-35A124C4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935" y="4852678"/>
            <a:ext cx="4752528" cy="1411663"/>
          </a:xfrm>
        </p:spPr>
        <p:txBody>
          <a:bodyPr/>
          <a:lstStyle/>
          <a:p>
            <a:r>
              <a:rPr lang="cs-CZ" sz="3600" b="1" i="0" u="none" strike="noStrike" dirty="0">
                <a:effectLst/>
              </a:rPr>
              <a:t>Při budování infrastruktury vycházíme obcím vstříc</a:t>
            </a:r>
            <a:endParaRPr lang="cs-CZ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CBF0C-D93F-3948-19FF-56F48BA7323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214" y="1051663"/>
            <a:ext cx="3600400" cy="521612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cs-CZ" b="1" i="0" u="none" strike="noStrike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Spolupráce s městy a obcemi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Úzké plánování a komunikace s vedením měst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Minimalizace výkopových prací a dopadu na obyvatele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Sdílená infrastruktura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Zamezení opakované výstavby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Svoboda výběru poskytovatele připojení pro obyvatele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Modernizace infrastruktury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Optická síť s životností 60 let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Stabilní a rychlé připojení klíčové pro digitalizaci domácností i firem (vyšší kvalita života)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84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men standing next to a computer&#10;&#10;Description automatically generated">
            <a:extLst>
              <a:ext uri="{FF2B5EF4-FFF2-40B4-BE49-F238E27FC236}">
                <a16:creationId xmlns:a16="http://schemas.microsoft.com/office/drawing/2014/main" id="{976F7CEB-EE3A-A7CC-CEEE-FBC04F970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999"/>
            <a:ext cx="12192000" cy="812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A6E65-925E-61E8-70EB-245528B2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294" y="-69237"/>
            <a:ext cx="6048623" cy="1368408"/>
          </a:xfrm>
        </p:spPr>
        <p:txBody>
          <a:bodyPr/>
          <a:lstStyle/>
          <a:p>
            <a:r>
              <a:rPr lang="cs-CZ" sz="3600" b="1" i="0" u="none" strike="noStrike" dirty="0">
                <a:effectLst/>
              </a:rPr>
              <a:t>Příklady úspěšné spolupráce: Česká Lípa a Tanvald</a:t>
            </a:r>
            <a:endParaRPr lang="cs-CZ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975-2AAA-F1CF-B940-810A800B4B3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8286" y="2597000"/>
            <a:ext cx="3528000" cy="4896000"/>
          </a:xfrm>
        </p:spPr>
        <p:txBody>
          <a:bodyPr/>
          <a:lstStyle/>
          <a:p>
            <a:pPr algn="l"/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Česká Lípa: </a:t>
            </a:r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polehlivý internet pro modernizaci vzdělávání (2020–2024)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Přípojky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 Aktuálně 5 600 z plánovaných 11 300.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Hlavní výhody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Připojení místních škol včetně ZUŠ Arbesova.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Rychlý internet umožňuje moderní vzdělávací metody.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Významná role místní radnice při hledání kompromisů.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Společné řešení budování přípojek a </a:t>
            </a:r>
            <a:r>
              <a:rPr lang="cs-CZ" dirty="0" err="1">
                <a:solidFill>
                  <a:schemeClr val="bg1"/>
                </a:solidFill>
              </a:rPr>
              <a:t>take</a:t>
            </a:r>
            <a:r>
              <a:rPr lang="cs-CZ" dirty="0">
                <a:solidFill>
                  <a:schemeClr val="bg1"/>
                </a:solidFill>
              </a:rPr>
              <a:t> minimální dopad na obyvatele.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B381E4-3E74-196C-0E7C-DB429D6801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64000" y="1125000"/>
            <a:ext cx="3528000" cy="4896000"/>
          </a:xfrm>
        </p:spPr>
        <p:txBody>
          <a:bodyPr/>
          <a:lstStyle/>
          <a:p>
            <a:pPr algn="l"/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Tanvald: </a:t>
            </a:r>
            <a:r>
              <a:rPr lang="cs-CZ" b="1" dirty="0">
                <a:solidFill>
                  <a:schemeClr val="bg1"/>
                </a:solidFill>
              </a:rPr>
              <a:t>o</a:t>
            </a: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ptika bez hranic (2020–2024)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Přípojky</a:t>
            </a:r>
            <a:r>
              <a:rPr lang="cs-CZ" dirty="0">
                <a:solidFill>
                  <a:schemeClr val="bg1"/>
                </a:solidFill>
              </a:rPr>
              <a:t>: 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Aktuálně 1 791 z plánovaných 2 293.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Hlavní výhody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Připojení budovy městské policie přes technicky náročnou lokalitu</a:t>
            </a:r>
            <a:r>
              <a:rPr lang="cs-CZ" dirty="0">
                <a:solidFill>
                  <a:schemeClr val="bg1"/>
                </a:solidFill>
              </a:rPr>
              <a:t> – výstavba speciální konstrukce pro překonání řeky Kamenice</a:t>
            </a:r>
            <a:endParaRPr lang="cs-CZ" b="0" i="0" u="none" strike="noStrike" dirty="0">
              <a:solidFill>
                <a:schemeClr val="bg1"/>
              </a:solidFill>
              <a:effectLst/>
            </a:endParaRP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 err="1">
                <a:solidFill>
                  <a:schemeClr val="bg1"/>
                </a:solidFill>
                <a:effectLst/>
              </a:rPr>
              <a:t>Připoložení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 městské infrastruktury pro provoz metropolitní sítě</a:t>
            </a:r>
            <a:endParaRPr lang="cs-CZ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Efektivní spolupráce s vedením města a vyjednávání s vlastníky pozemků.</a:t>
            </a:r>
          </a:p>
          <a:p>
            <a:endParaRPr lang="en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F0B45-2A67-4A54-AEAD-AC2A65F1CC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A5E10D-79A5-49BA-9648-53481340C65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60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582 0.31902" pathEditMode="relative" ptsTypes="AA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5582 0.31902 L -0.23067 -0.3875" pathEditMode="relative" ptsTypes="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3067 -0.3875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3D04-D182-1D3E-C6B5-B2D23DE1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2CCB86D7-D9F5-CF6F-B00C-FD103C2F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 b="58"/>
          <a:stretch/>
        </p:blipFill>
        <p:spPr>
          <a:xfrm>
            <a:off x="0" y="700"/>
            <a:ext cx="12192000" cy="812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5C755C-43F3-9D04-36DE-1FB14AADB7F0}"/>
              </a:ext>
            </a:extLst>
          </p:cNvPr>
          <p:cNvSpPr/>
          <p:nvPr/>
        </p:nvSpPr>
        <p:spPr>
          <a:xfrm>
            <a:off x="5931202" y="5560207"/>
            <a:ext cx="5722204" cy="121896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8285AC-551B-4DED-BDD3-20A496AE4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847" y="3219691"/>
            <a:ext cx="6414709" cy="1403298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  <a:latin typeface="Arial"/>
                <a:cs typeface="Arial"/>
              </a:rPr>
              <a:t>Spolufinancovaný nízkonákladový vysílač mobilního pokrytí (BTS), který umožní obcím rozšíření mobilního pokrytí v méně osídlených lokalitách. Tento projekt přinese signál 5G do míst, kde by běžná výstavba nebyla ekonomicky rentabilní.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buClr>
                <a:srgbClr val="007EAC"/>
              </a:buClr>
              <a:buSzPct val="110000"/>
            </a:pPr>
            <a:endParaRPr lang="cs-CZ" sz="7200" i="1" dirty="0">
              <a:latin typeface="Arial"/>
              <a:cs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BA41CD-3DD6-E411-72AF-F3CC34712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4805"/>
            <a:ext cx="11223057" cy="1011264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cs-CZ" sz="4400" b="1">
                <a:latin typeface="Arial"/>
                <a:cs typeface="Arial"/>
              </a:rPr>
              <a:t>Připravujeme novinku pro obce</a:t>
            </a:r>
            <a:br>
              <a:rPr lang="cs-CZ" sz="4400" b="1" dirty="0">
                <a:latin typeface="Arial"/>
                <a:cs typeface="Arial"/>
              </a:rPr>
            </a:br>
            <a:r>
              <a:rPr lang="cs-CZ" sz="3600" b="1">
                <a:latin typeface="Arial"/>
                <a:cs typeface="Arial"/>
              </a:rPr>
              <a:t>Nízkonákladové mobilní pokrytí </a:t>
            </a:r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1A26DC3-8E2C-FCB4-2DD0-1E9894CE8A50}"/>
              </a:ext>
            </a:extLst>
          </p:cNvPr>
          <p:cNvSpPr txBox="1"/>
          <p:nvPr/>
        </p:nvSpPr>
        <p:spPr>
          <a:xfrm>
            <a:off x="6085362" y="5751793"/>
            <a:ext cx="5777130" cy="96180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cs-CZ" sz="2000" b="1" dirty="0">
                <a:solidFill>
                  <a:schemeClr val="bg1"/>
                </a:solidFill>
                <a:latin typeface="Arial"/>
                <a:cs typeface="Arial"/>
              </a:rPr>
              <a:t>Máte zájem se přihlásit do pilotního projektu?</a:t>
            </a:r>
          </a:p>
          <a:p>
            <a:pPr>
              <a:lnSpc>
                <a:spcPts val="2100"/>
              </a:lnSpc>
            </a:pPr>
            <a:endParaRPr lang="cs-CZ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100"/>
              </a:lnSpc>
              <a:buFont typeface="Wingdings"/>
              <a:buChar char="§"/>
            </a:pPr>
            <a:r>
              <a:rPr lang="cs-CZ" sz="2000" b="1" dirty="0">
                <a:solidFill>
                  <a:schemeClr val="bg1"/>
                </a:solidFill>
                <a:latin typeface="Arial"/>
                <a:cs typeface="Arial"/>
              </a:rPr>
              <a:t>Navštivte nás na našem T-Mobile stánku</a:t>
            </a:r>
            <a:r>
              <a:rPr lang="cs-CZ" sz="2000" b="1" dirty="0">
                <a:latin typeface="Arial"/>
                <a:cs typeface="Arial"/>
              </a:rPr>
              <a:t> </a:t>
            </a:r>
            <a:endParaRPr lang="cs-CZ" sz="2000" dirty="0"/>
          </a:p>
          <a:p>
            <a:pPr algn="r"/>
            <a:endParaRPr lang="cs-CZ" sz="1000" dirty="0">
              <a:latin typeface="Arial Narrow" panose="020B0604020202020204" pitchFamily="34" charset="0"/>
              <a:ea typeface="Calibri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43549" pathEditMode="relative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43549 L -0.07868 -0.5036" pathEditMode="relative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868 -0.5036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9B54699-59F8-D937-A42A-6EFDEB69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cs-CZ" sz="3400" b="1" dirty="0"/>
              <a:t>Nový Big data portál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4618531D-43AA-30F1-2615-631BC5CFA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08" y="1268697"/>
            <a:ext cx="5953200" cy="4320606"/>
          </a:xfrm>
        </p:spPr>
        <p:txBody>
          <a:bodyPr wrap="square">
            <a:normAutofit fontScale="85000" lnSpcReduction="2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produkt pro měření mobility a přítomnosti obyvatelstva na základě anonymizovaných údajů o pohybu SIM v mobilní síti</a:t>
            </a:r>
            <a:br>
              <a:rPr lang="cs-CZ" sz="2000" dirty="0"/>
            </a:br>
            <a:endParaRPr lang="cs-CZ" sz="20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podrobné informace o vzorcích chování turistů a návštěvníků vybraných lokalit včetně informací o tom, odkud přijíždějí, kolik času v jednotlivých turistických lokalitách tráví, hustotě a časovém průběhu návštěv, atraktivitě cílů atd.</a:t>
            </a:r>
            <a:br>
              <a:rPr lang="cs-CZ" sz="2000" dirty="0"/>
            </a:br>
            <a:endParaRPr lang="cs-CZ" sz="20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přecházíme ze statických prezentací do online aplikace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určeno pro veřejný sektor a všechny komerční společnosti, které potřebují vědět, kde se pohybují jejich potenciální či stávající zákazníci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městům a obcím pomáháme s rozhodováním na základě dat buď jednorázovými analýzami nebo pravidelnými měsíčními dodávkami dat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7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700" dirty="0"/>
          </a:p>
        </p:txBody>
      </p:sp>
      <p:pic>
        <p:nvPicPr>
          <p:cNvPr id="4" name="Obrázek 3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DABA391A-82E4-D316-EA33-6692A2EE5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6" y="2324451"/>
            <a:ext cx="5953200" cy="365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93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6C1E5-4209-98AF-6807-D064F48B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84B20921-A4A6-45E2-CD0D-DF1A36494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" b="58"/>
          <a:stretch/>
        </p:blipFill>
        <p:spPr>
          <a:xfrm>
            <a:off x="0" y="700"/>
            <a:ext cx="12192000" cy="81232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EE5C2-04E7-1FC8-E146-2989B54F3D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A5E10D-79A5-49BA-9648-53481340C65F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D9638-0FD8-82FB-B7CE-BC40237D1BAA}"/>
              </a:ext>
            </a:extLst>
          </p:cNvPr>
          <p:cNvSpPr txBox="1"/>
          <p:nvPr/>
        </p:nvSpPr>
        <p:spPr>
          <a:xfrm>
            <a:off x="7926859" y="5599670"/>
            <a:ext cx="31550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SzPct val="100000"/>
            </a:pPr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34824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43549" pathEditMode="relative" ptsTypes="AA">
                                      <p:cBhvr>
                                        <p:cTn id="6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43549 L -0.07868 -0.5036" pathEditMode="relative" ptsTypes="AA">
                                      <p:cBhvr>
                                        <p:cTn id="11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868 -0.5036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lekom – Angle (06/2021) EN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2168C2DE-E3A3-4FF9-9CC8-9026361AF137}" vid="{CCF0060F-1119-4963-994F-081CFA1A5451}"/>
    </a:ext>
  </a:extLst>
</a:theme>
</file>

<file path=ppt/theme/theme2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d4edba-4510-4842-8ac5-6421d17f9d88" xsi:nil="true"/>
    <lcf76f155ced4ddcb4097134ff3c332f xmlns="f0344b2a-ebb0-4405-80ef-03e828f2e051">
      <Terms xmlns="http://schemas.microsoft.com/office/infopath/2007/PartnerControls"/>
    </lcf76f155ced4ddcb4097134ff3c332f>
    <Datum xmlns="f0344b2a-ebb0-4405-80ef-03e828f2e0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178CE1C59E6844A21D0B5770256CEE" ma:contentTypeVersion="23" ma:contentTypeDescription="Vytvoří nový dokument" ma:contentTypeScope="" ma:versionID="a43af1b0ce8cccc7d042c79ee1140ef5">
  <xsd:schema xmlns:xsd="http://www.w3.org/2001/XMLSchema" xmlns:xs="http://www.w3.org/2001/XMLSchema" xmlns:p="http://schemas.microsoft.com/office/2006/metadata/properties" xmlns:ns2="f0344b2a-ebb0-4405-80ef-03e828f2e051" xmlns:ns3="11d4edba-4510-4842-8ac5-6421d17f9d88" targetNamespace="http://schemas.microsoft.com/office/2006/metadata/properties" ma:root="true" ma:fieldsID="1cf82933bf2dfcc5389f536b2860cfbc" ns2:_="" ns3:_="">
    <xsd:import namespace="f0344b2a-ebb0-4405-80ef-03e828f2e051"/>
    <xsd:import namespace="11d4edba-4510-4842-8ac5-6421d17f9d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Datum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44b2a-ebb0-4405-80ef-03e828f2e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e9ecb780-25a8-4441-a56d-d00247997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um" ma:index="25" nillable="true" ma:displayName="Datum" ma:format="DateOnly" ma:internalName="Datum">
      <xsd:simpleType>
        <xsd:restriction base="dms:DateTim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4edba-4510-4842-8ac5-6421d17f9d8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c59983a-0c04-4151-ad47-958e4737b4ca}" ma:internalName="TaxCatchAll" ma:showField="CatchAllData" ma:web="11d4edba-4510-4842-8ac5-6421d17f9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DE43E1-4D62-498D-B1BE-B2047D33EA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65B26F-FAFA-482A-8413-7E046BEB933B}">
  <ds:schemaRefs>
    <ds:schemaRef ds:uri="http://purl.org/dc/elements/1.1/"/>
    <ds:schemaRef ds:uri="http://schemas.openxmlformats.org/package/2006/metadata/core-properties"/>
    <ds:schemaRef ds:uri="f0344b2a-ebb0-4405-80ef-03e828f2e051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11d4edba-4510-4842-8ac5-6421d17f9d8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57636D-A567-48B0-A643-740FB78FD4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44b2a-ebb0-4405-80ef-03e828f2e051"/>
    <ds:schemaRef ds:uri="11d4edba-4510-4842-8ac5-6421d17f9d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3e41b38-373c-4b3a-9137-5c0b023d0bef}" enabled="1" method="Standard" siteId="{b213b057-1008-4204-8c53-8147bc602a2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2021) EN</Template>
  <TotalTime>110</TotalTime>
  <Words>574</Words>
  <Application>Microsoft Office PowerPoint</Application>
  <PresentationFormat>Širokoúhlá obrazovka</PresentationFormat>
  <Paragraphs>70</Paragraphs>
  <Slides>7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Arial</vt:lpstr>
      <vt:lpstr>Arial Narrow</vt:lpstr>
      <vt:lpstr>TeleNeo Office</vt:lpstr>
      <vt:lpstr>TeleNeo Office ExtraBold</vt:lpstr>
      <vt:lpstr>Wingdings</vt:lpstr>
      <vt:lpstr>Wingdings,Sans-Serif</vt:lpstr>
      <vt:lpstr>Telekom – Angle (06/2021) EN</vt:lpstr>
      <vt:lpstr>think-cell Slide</vt:lpstr>
      <vt:lpstr>Zkušenosti s digitální infrastrukturou  Krajské setkání Jihlava 13.3. </vt:lpstr>
      <vt:lpstr>Nároky na digitální infrastrukturu  neustále prudce rostou </vt:lpstr>
      <vt:lpstr>Při budování infrastruktury vycházíme obcím vstříc</vt:lpstr>
      <vt:lpstr>Příklady úspěšné spolupráce: Česká Lípa a Tanvald</vt:lpstr>
      <vt:lpstr>Připravujeme novinku pro obce Nízkonákladové mobilní pokrytí </vt:lpstr>
      <vt:lpstr>Nový Big data portál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Mareček | FYI Prague</dc:creator>
  <dc:description>Optimized for Office 365</dc:description>
  <cp:lastModifiedBy>Magdalena</cp:lastModifiedBy>
  <cp:revision>213</cp:revision>
  <cp:lastPrinted>2020-08-27T09:01:38Z</cp:lastPrinted>
  <dcterms:created xsi:type="dcterms:W3CDTF">2024-11-22T11:56:02Z</dcterms:created>
  <dcterms:modified xsi:type="dcterms:W3CDTF">2025-03-18T16:27:02Z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0x010100D7178CE1C59E6844A21D0B5770256CEE</vt:lpwstr>
  </property>
</Properties>
</file>