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5" r:id="rId2"/>
  </p:sldMasterIdLst>
  <p:notesMasterIdLst>
    <p:notesMasterId r:id="rId15"/>
  </p:notesMasterIdLst>
  <p:sldIdLst>
    <p:sldId id="267" r:id="rId3"/>
    <p:sldId id="270" r:id="rId4"/>
    <p:sldId id="268" r:id="rId5"/>
    <p:sldId id="271" r:id="rId6"/>
    <p:sldId id="278" r:id="rId7"/>
    <p:sldId id="273" r:id="rId8"/>
    <p:sldId id="280" r:id="rId9"/>
    <p:sldId id="283" r:id="rId10"/>
    <p:sldId id="282" r:id="rId11"/>
    <p:sldId id="281" r:id="rId12"/>
    <p:sldId id="276" r:id="rId13"/>
    <p:sldId id="28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E"/>
    <a:srgbClr val="FB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7" autoAdjust="0"/>
    <p:restoredTop sz="94604" autoAdjust="0"/>
  </p:normalViewPr>
  <p:slideViewPr>
    <p:cSldViewPr snapToGrid="0" snapToObjects="1">
      <p:cViewPr varScale="1">
        <p:scale>
          <a:sx n="148" d="100"/>
          <a:sy n="148" d="100"/>
        </p:scale>
        <p:origin x="13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F828-59B7-4914-9658-06FCDCC60BD7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5E75-5FB6-48A5-ADBF-5A5557B18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E5E75-5FB6-48A5-ADBF-5A5557B183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9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C14CDEFC-F688-6F43-84A6-39681ACF2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9376" y="1"/>
            <a:ext cx="4202623" cy="5854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7EF3CC34-8961-A74D-99E4-2F5B94F81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2354235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18" name="Zástupný symbol pro text 9">
            <a:extLst>
              <a:ext uri="{FF2B5EF4-FFF2-40B4-BE49-F238E27FC236}">
                <a16:creationId xmlns:a16="http://schemas.microsoft.com/office/drawing/2014/main" id="{7080A651-C07F-EB49-9EBA-A46358D33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975" y="2925982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330619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2E1BB439-7246-B047-9F92-C464D5D51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3544" y="127000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text 11">
            <a:extLst>
              <a:ext uri="{FF2B5EF4-FFF2-40B4-BE49-F238E27FC236}">
                <a16:creationId xmlns:a16="http://schemas.microsoft.com/office/drawing/2014/main" id="{65D0D390-1164-3A43-A63B-5228F0E28D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572284"/>
            <a:ext cx="5882338" cy="3657600"/>
          </a:xfrm>
          <a:prstGeom prst="rect">
            <a:avLst/>
          </a:prstGeom>
        </p:spPr>
        <p:txBody>
          <a:bodyPr wrap="square" numCol="1" spcCol="432000" anchor="ctr" anchorCtr="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" name="Zástupný symbol pro text 7">
            <a:extLst>
              <a:ext uri="{FF2B5EF4-FFF2-40B4-BE49-F238E27FC236}">
                <a16:creationId xmlns:a16="http://schemas.microsoft.com/office/drawing/2014/main" id="{CBDCCC37-25C5-C38A-79E5-01E6EAEEEC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273" y="1609148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7303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7520D66-18A5-7049-8D3C-AFBA45DD8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615013"/>
            <a:ext cx="10491092" cy="3572141"/>
          </a:xfrm>
          <a:prstGeom prst="rect">
            <a:avLst/>
          </a:prstGeom>
        </p:spPr>
        <p:txBody>
          <a:bodyPr wrap="square" numCol="1" spcCol="432000" anchor="ctr" anchorCtr="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" name="Zástupný symbol pro text 7">
            <a:extLst>
              <a:ext uri="{FF2B5EF4-FFF2-40B4-BE49-F238E27FC236}">
                <a16:creationId xmlns:a16="http://schemas.microsoft.com/office/drawing/2014/main" id="{83C117A7-B55D-C226-4438-06A30DD33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273" y="1609148"/>
            <a:ext cx="10524052" cy="6270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433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7">
            <a:extLst>
              <a:ext uri="{FF2B5EF4-FFF2-40B4-BE49-F238E27FC236}">
                <a16:creationId xmlns:a16="http://schemas.microsoft.com/office/drawing/2014/main" id="{C363DA83-37A0-BF3F-5179-AB41E7383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273" y="1609148"/>
            <a:ext cx="1050727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text 11">
            <a:extLst>
              <a:ext uri="{FF2B5EF4-FFF2-40B4-BE49-F238E27FC236}">
                <a16:creationId xmlns:a16="http://schemas.microsoft.com/office/drawing/2014/main" id="{FFC6193B-3F90-A3C6-358F-24B699E6EB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606467"/>
            <a:ext cx="10491092" cy="3580687"/>
          </a:xfrm>
          <a:prstGeom prst="rect">
            <a:avLst/>
          </a:prstGeom>
        </p:spPr>
        <p:txBody>
          <a:bodyPr wrap="square" numCol="1" spcCol="432000" anchor="ctr" anchorCtr="0"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1">
            <a:extLst>
              <a:ext uri="{FF2B5EF4-FFF2-40B4-BE49-F238E27FC236}">
                <a16:creationId xmlns:a16="http://schemas.microsoft.com/office/drawing/2014/main" id="{B7E28239-4DDB-19B9-8DA2-6E233D90C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632105"/>
            <a:ext cx="10491092" cy="3555049"/>
          </a:xfrm>
          <a:prstGeom prst="rect">
            <a:avLst/>
          </a:prstGeom>
        </p:spPr>
        <p:txBody>
          <a:bodyPr wrap="square" numCol="1" spcCol="432000" anchor="ctr" anchorCtr="0"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,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4DD87F0F-9D5C-AF98-5208-ECBB202A63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273" y="1609148"/>
            <a:ext cx="1050727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0047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849BE7AF-71AA-0844-AE48-AE3A1289EF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570" y="2521010"/>
            <a:ext cx="5224069" cy="3744343"/>
          </a:xfrm>
          <a:prstGeom prst="rect">
            <a:avLst/>
          </a:prstGeom>
        </p:spPr>
        <p:txBody>
          <a:bodyPr/>
          <a:lstStyle>
            <a:lvl1pPr marL="228600" indent="-2286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</a:t>
            </a:r>
          </a:p>
        </p:txBody>
      </p:sp>
      <p:sp>
        <p:nvSpPr>
          <p:cNvPr id="6" name="Zástupný symbol pro text 10">
            <a:extLst>
              <a:ext uri="{FF2B5EF4-FFF2-40B4-BE49-F238E27FC236}">
                <a16:creationId xmlns:a16="http://schemas.microsoft.com/office/drawing/2014/main" id="{7974CE55-20ED-FC41-9788-24ABEB659B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9016" y="2519724"/>
            <a:ext cx="5224069" cy="3744343"/>
          </a:xfrm>
          <a:prstGeom prst="rect">
            <a:avLst/>
          </a:prstGeom>
        </p:spPr>
        <p:txBody>
          <a:bodyPr/>
          <a:lstStyle>
            <a:lvl1pPr marL="285750" indent="-28575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marL="457200" indent="0" algn="just">
              <a:buNone/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</p:txBody>
      </p:sp>
      <p:sp>
        <p:nvSpPr>
          <p:cNvPr id="2" name="Zástupný symbol pro text 7">
            <a:extLst>
              <a:ext uri="{FF2B5EF4-FFF2-40B4-BE49-F238E27FC236}">
                <a16:creationId xmlns:a16="http://schemas.microsoft.com/office/drawing/2014/main" id="{9378D4D7-21B9-02EB-151C-707585009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273" y="1609148"/>
            <a:ext cx="1050727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556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Elektricky modrá, modrá&#10;&#10;Popis byl vytvořen automaticky">
            <a:extLst>
              <a:ext uri="{FF2B5EF4-FFF2-40B4-BE49-F238E27FC236}">
                <a16:creationId xmlns:a16="http://schemas.microsoft.com/office/drawing/2014/main" id="{3832475F-8EB9-814E-BD15-DCFD12DCD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000" y="-76"/>
            <a:ext cx="12240000" cy="68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A15A2866-35A2-184E-91C7-F2CEF717F8DD}"/>
              </a:ext>
            </a:extLst>
          </p:cNvPr>
          <p:cNvSpPr txBox="1">
            <a:spLocks/>
          </p:cNvSpPr>
          <p:nvPr userDrawn="1"/>
        </p:nvSpPr>
        <p:spPr>
          <a:xfrm>
            <a:off x="717681" y="6325186"/>
            <a:ext cx="624920" cy="45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9219F6-9478-7D4A-A200-2F64A6CB4A3A}" type="slidenum">
              <a:rPr lang="cs-CZ" sz="1900" smtClean="0"/>
              <a:pPr algn="l"/>
              <a:t>‹#›</a:t>
            </a:fld>
            <a:endParaRPr lang="cs-CZ" sz="19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034CE3-6837-848C-3165-AC920D35EC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4000" y="-1"/>
            <a:ext cx="12240000" cy="12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c-cr.cz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en.cz/" TargetMode="External"/><Relationship Id="rId2" Type="http://schemas.openxmlformats.org/officeDocument/2006/relationships/hyperlink" Target="https://www.edc-cr.cz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EE1DDA6-B2BF-C24C-9CD1-9FE730D46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Komunitní energetika v</a:t>
            </a:r>
          </a:p>
          <a:p>
            <a:r>
              <a:rPr lang="cs-CZ" dirty="0"/>
              <a:t>kostce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F199A55B-C55A-AA49-8FAD-B385D5EC8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808" y="3705154"/>
            <a:ext cx="6789738" cy="1162050"/>
          </a:xfrm>
        </p:spPr>
        <p:txBody>
          <a:bodyPr/>
          <a:lstStyle/>
          <a:p>
            <a:r>
              <a:rPr lang="cs-CZ" dirty="0"/>
              <a:t>Krajské setkání SMO ČR</a:t>
            </a:r>
          </a:p>
          <a:p>
            <a:r>
              <a:rPr lang="cs-CZ" dirty="0"/>
              <a:t>20. 3. 2025</a:t>
            </a:r>
          </a:p>
        </p:txBody>
      </p:sp>
      <p:pic>
        <p:nvPicPr>
          <p:cNvPr id="12" name="Zástupný symbol obrázku 11" descr="Obsah obrázku větrný mlýn, generátor, venku, obloha&#10;&#10;Popis byl vytvořen automaticky">
            <a:extLst>
              <a:ext uri="{FF2B5EF4-FFF2-40B4-BE49-F238E27FC236}">
                <a16:creationId xmlns:a16="http://schemas.microsoft.com/office/drawing/2014/main" id="{E5AB09D5-C158-EB72-93D7-7067719C6D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79" b="1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08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282E-A986-9F96-1BB1-2E9C7621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F8160C0-B954-9ACC-10BF-A32BA91448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633505" cy="627063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>
                <a:solidFill>
                  <a:srgbClr val="1D34FE"/>
                </a:solidFill>
              </a:rPr>
              <a:t>Kdo mi s tím pomůže? Možnost zapojení do vznikajících projektů</a:t>
            </a:r>
            <a:endParaRPr lang="cs-CZ" dirty="0">
              <a:solidFill>
                <a:srgbClr val="1D34FE"/>
              </a:solidFill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2F7C75BC-227E-B4F0-226E-018585B594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3570" y="2381061"/>
            <a:ext cx="10602209" cy="3748135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CA92E17-5B53-3061-4F88-261995CF0569}"/>
              </a:ext>
            </a:extLst>
          </p:cNvPr>
          <p:cNvGraphicFramePr>
            <a:graphicFrameLocks noGrp="1"/>
          </p:cNvGraphicFramePr>
          <p:nvPr/>
        </p:nvGraphicFramePr>
        <p:xfrm>
          <a:off x="743570" y="2381061"/>
          <a:ext cx="8293100" cy="370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3300">
                  <a:extLst>
                    <a:ext uri="{9D8B030D-6E8A-4147-A177-3AD203B41FA5}">
                      <a16:colId xmlns:a16="http://schemas.microsoft.com/office/drawing/2014/main" val="389636486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88907575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3897947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Vznikající energetické společenství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Obec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Kraj</a:t>
                      </a:r>
                      <a:endParaRPr lang="cs-CZ" sz="1600" b="1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7456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Město Židlochovice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Židlochovice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04196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Energetická Brumovice, příspěvková organizace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Brumovice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68667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Hnutí DUHA - Friends of the Earth Czech Republic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Brno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376289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CEJIZA, s.r.o.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Brno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75044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Kyjovské Slovácko v pohybu, z. 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Kyjov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38543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Enerkom Tišnovsko, z.s.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Tišnov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Jihomoravský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08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ENERKOM Slovácko, z. 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Suchá Loz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56047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Teplo Zlín, a.s.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987584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ENERKOM Valašsko, z.s.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Zašová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91559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Občanské energetické společenství Hříběcí hory, z.s.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Zdounky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72298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Město Holešov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Holešov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7305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Luhačovské Zálesí, o.p.s.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Slavičín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Zlínský</a:t>
                      </a:r>
                      <a:endParaRPr lang="cs-CZ" sz="1600" b="0" i="0" u="none" strike="noStrike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034406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Město Vsetín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Vsetín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Zlínský</a:t>
                      </a:r>
                      <a:endParaRPr lang="cs-CZ" sz="1600" b="0" i="0" u="none" strike="noStrike" dirty="0">
                        <a:solidFill>
                          <a:srgbClr val="0F47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117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4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633505" cy="627063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mi s tím pomůže? Možnost zapojení do vznikajících projektů</a:t>
            </a:r>
            <a:endParaRPr lang="cs-CZ" sz="2400" dirty="0">
              <a:solidFill>
                <a:srgbClr val="1D3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9AA14DC2-17B2-D044-B482-643D0AA7A7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3570" y="2381061"/>
            <a:ext cx="10602209" cy="3748135"/>
          </a:xfrm>
          <a:prstGeom prst="rect">
            <a:avLst/>
          </a:prstGeom>
        </p:spPr>
        <p:txBody>
          <a:bodyPr anchor="t" anchorCtr="0"/>
          <a:lstStyle/>
          <a:p>
            <a:pP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CEJIZA zahájí sdílení v září 2025 v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energetické společenství Jihomoravského kraje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cca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600 odběrnými místy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obce, firmy i jednotlivce. Členy se můžete stát i Vy.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Odborné poradenství ke komunitní energetice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na: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📧 energetika@cejiza.cz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19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AC97-A54E-2F9E-8E08-FA040E7C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4C394A7B-B1F2-2031-30D0-12C6D04A63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633505" cy="627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rgbClr val="1D34FE"/>
                </a:solidFill>
              </a:rPr>
              <a:t>Děkuji za pozornost!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dirty="0">
              <a:solidFill>
                <a:srgbClr val="1D34FE"/>
              </a:solidFill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595371B-5C43-B2AC-F227-2C4E18490D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3570" y="2381061"/>
            <a:ext cx="10602209" cy="3748135"/>
          </a:xfrm>
          <a:prstGeom prst="rect">
            <a:avLst/>
          </a:prstGeom>
        </p:spPr>
        <p:txBody>
          <a:bodyPr anchor="t" anchorCtr="0"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Prostor pro vaše dotazy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Aleš Krč, energetický manažer Jihomoravského kraje</a:t>
            </a:r>
          </a:p>
          <a:p>
            <a:pPr>
              <a:buNone/>
            </a:pPr>
            <a:r>
              <a:rPr lang="cs-CZ" dirty="0"/>
              <a:t>krc@cejiza.cz</a:t>
            </a:r>
          </a:p>
        </p:txBody>
      </p:sp>
    </p:spTree>
    <p:extLst>
      <p:ext uri="{BB962C8B-B14F-4D97-AF65-F5344CB8AC3E}">
        <p14:creationId xmlns:p14="http://schemas.microsoft.com/office/powerpoint/2010/main" val="3767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55646F9-7DB7-5A4B-BF3E-0B19D10D35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524051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1D34FE"/>
                </a:solidFill>
              </a:rPr>
              <a:t>Obsah prezentace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31A9889-42EF-9E4D-92F5-3B62A5723A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5233" y="2417275"/>
            <a:ext cx="10491092" cy="3467477"/>
          </a:xfrm>
        </p:spPr>
        <p:txBody>
          <a:bodyPr anchor="t"/>
          <a:lstStyle/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Pro koho je komunitní energetika výhodná?</a:t>
            </a:r>
            <a:b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Jaké výhody přináší obcím?</a:t>
            </a:r>
          </a:p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Hlavní principy</a:t>
            </a:r>
            <a:b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Jednoduché sdílení – Aktivní zákazník = sdílení už za měsíc</a:t>
            </a:r>
            <a:b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Energetické společenství – Má smysl ho založit?</a:t>
            </a:r>
          </a:p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  <a:cs typeface="Arial" panose="020B0604020202020204" pitchFamily="34" charset="0"/>
              </a:rPr>
              <a:t>Kdo mi s tím pomůže? Experti na komunitní energetiku, sdílené know-how.</a:t>
            </a:r>
          </a:p>
          <a:p>
            <a:pPr algn="l">
              <a:spcBef>
                <a:spcPts val="0"/>
              </a:spcBef>
            </a:pPr>
            <a:endParaRPr lang="cs-CZ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1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 descr="Obsah obrázku venku, solární energie, Solární energie, Solární panel&#10;&#10;Popis byl vytvořen automaticky">
            <a:extLst>
              <a:ext uri="{FF2B5EF4-FFF2-40B4-BE49-F238E27FC236}">
                <a16:creationId xmlns:a16="http://schemas.microsoft.com/office/drawing/2014/main" id="{8B457FE4-A9BE-0B84-EFE7-F77627F0CC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27" b="12427"/>
          <a:stretch>
            <a:fillRect/>
          </a:stretch>
        </p:blipFill>
        <p:spPr>
          <a:xfrm>
            <a:off x="6998845" y="1264266"/>
            <a:ext cx="5216073" cy="5593733"/>
          </a:xfr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5915297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ji využije, pro koho je výhodná?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5BBE118-5CFC-5D4B-BE00-9BA098130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5233" y="2353902"/>
            <a:ext cx="5882338" cy="3875982"/>
          </a:xfrm>
        </p:spPr>
        <p:txBody>
          <a:bodyPr anchor="t"/>
          <a:lstStyle/>
          <a:p>
            <a:pPr>
              <a:buNone/>
            </a:pPr>
            <a:r>
              <a:rPr lang="cs-CZ" b="1" dirty="0">
                <a:solidFill>
                  <a:schemeClr val="tx1"/>
                </a:solidFill>
              </a:rPr>
              <a:t>Máte fotovoltaiku s přetoky?</a:t>
            </a:r>
            <a:r>
              <a:rPr lang="cs-CZ" dirty="0">
                <a:solidFill>
                  <a:schemeClr val="tx1"/>
                </a:solidFill>
              </a:rPr>
              <a:t> Můžete sdílet energii dál!</a:t>
            </a:r>
          </a:p>
          <a:p>
            <a:pPr>
              <a:buNone/>
            </a:pPr>
            <a:r>
              <a:rPr lang="cs-CZ" b="1" dirty="0">
                <a:solidFill>
                  <a:schemeClr val="tx1"/>
                </a:solidFill>
              </a:rPr>
              <a:t>Spotřebováváte hodně elektřiny přes den?</a:t>
            </a:r>
            <a:r>
              <a:rPr lang="cs-CZ" dirty="0">
                <a:solidFill>
                  <a:schemeClr val="tx1"/>
                </a:solidFill>
              </a:rPr>
              <a:t> (ČOV, bazén, škola, hala, domov pro seniory…)</a:t>
            </a:r>
          </a:p>
          <a:p>
            <a:pPr>
              <a:buNone/>
            </a:pPr>
            <a:r>
              <a:rPr lang="cs-CZ" b="1" dirty="0">
                <a:solidFill>
                  <a:schemeClr val="tx1"/>
                </a:solidFill>
              </a:rPr>
              <a:t>Chcete víc obnovitelné energie ve své obci?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Stačí jedno ANO – komunitní energetika je pro vás ta správná cesta!</a:t>
            </a:r>
          </a:p>
          <a:p>
            <a:pPr marL="342900" indent="-342900">
              <a:buFontTx/>
              <a:buChar char="-"/>
            </a:pPr>
            <a:endParaRPr lang="cs-CZ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57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679099F-C1D8-1742-936E-B74E687250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56835"/>
            <a:ext cx="10507270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rgbClr val="1D34FE"/>
                </a:solidFill>
                <a:latin typeface="+mn-lt"/>
              </a:rPr>
              <a:t>Jaké jsou výhody pro obce?</a:t>
            </a:r>
            <a:endParaRPr lang="cs-CZ" dirty="0">
              <a:solidFill>
                <a:srgbClr val="1D34FE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8D076A-8C01-5E40-98EE-3436771A7B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232" y="2353901"/>
            <a:ext cx="10474312" cy="3893074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Sdílením šetříte na platbách za silovou elektřinu!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Přetoky z FVE si pošlete do jiného objektu.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Nemusíte mít FVE na každé střeše. Platby za distribuci se hradí v plné výši. </a:t>
            </a:r>
          </a:p>
          <a:p>
            <a:pP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 prázdninách můžete poslat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přebytky ze školy</a:t>
            </a:r>
          </a:p>
          <a:p>
            <a:pP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třeba do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lokální firmy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 úplatu.</a:t>
            </a:r>
          </a:p>
          <a:p>
            <a:pP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Ceny za dodávku elektřiny 2,5 kč/kWh vs. výkupní ceny 0,5 Kč/kWh</a:t>
            </a:r>
          </a:p>
          <a:p>
            <a:pP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Velký rozdíl cen = šance na lepší platby za přetoky z FVE!</a:t>
            </a:r>
          </a:p>
          <a:p>
            <a:pP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Pomáhejte sdílením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energii můžete poslat i těm, kteří ji nejvíc potřebují, občanům ohroženým energetickou chudobou</a:t>
            </a:r>
            <a:r>
              <a:rPr lang="cs-CZ" sz="1600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A118BA-7677-19CE-71A6-4ADBBD11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52" y="3026323"/>
            <a:ext cx="2535216" cy="27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7C610-AEE7-2F23-33C1-F86AE796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D18F334-3910-31FD-8CA3-A960256E96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56835"/>
            <a:ext cx="10507270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rgbClr val="1D34FE"/>
                </a:solidFill>
                <a:latin typeface="+mn-lt"/>
              </a:rPr>
              <a:t>Hlavní principy</a:t>
            </a:r>
            <a:endParaRPr lang="cs-CZ" dirty="0">
              <a:solidFill>
                <a:srgbClr val="1D34FE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354EF7-2311-CF24-B58A-BFDB65DC11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232" y="2353901"/>
            <a:ext cx="10474312" cy="3893074"/>
          </a:xfrm>
          <a:prstGeom prst="rect">
            <a:avLst/>
          </a:prstGeom>
        </p:spPr>
        <p:txBody>
          <a:bodyPr anchor="t" anchorCtr="0"/>
          <a:lstStyle/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Sdílení nejen elektřiny i tepla z jakýchkoliv zdrojů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fotovoltaiky, větrné elektrárny, z kogeneračních jednotek, bioplynových stanic, …</a:t>
            </a:r>
          </a:p>
          <a:p>
            <a:pPr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Okamžitá spotřeba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Elektřinu, kterou si vyrobíš, musíš spotřebovat v jiném odběrném místě v rámci aktuální čtvrthodiny. Co se nevyužije hned, nejde sdílet později.</a:t>
            </a:r>
          </a:p>
          <a:p>
            <a:pPr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Budujte komunitu postupně, sdružujte se v rámci mikroregionů, MAS, hledejte velké spotřebitele.</a:t>
            </a:r>
          </a:p>
          <a:p>
            <a:pPr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Komunitní energetika nestojí jen na domácnostech!</a:t>
            </a:r>
          </a:p>
          <a:p>
            <a:pPr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Klíčové je propojit výrobce s velkými denními odběrateli: Výrobní firmy, Logistika – sklady, chlazení, Veřejné budovy – školy, nemocnice, úřady, Zemědělství – mlékárny, sušárny, chovy  </a:t>
            </a:r>
          </a:p>
        </p:txBody>
      </p:sp>
    </p:spTree>
    <p:extLst>
      <p:ext uri="{BB962C8B-B14F-4D97-AF65-F5344CB8AC3E}">
        <p14:creationId xmlns:p14="http://schemas.microsoft.com/office/powerpoint/2010/main" val="55340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68847F7-F8CB-4B4A-8566-B23DCA1002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550811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sdílení</a:t>
            </a:r>
            <a:r>
              <a:rPr lang="cs-CZ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Aktivní zákazník = sdílení už za měsíc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FCEFA1-464A-CC47-9A8F-6AAC3A377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372008"/>
            <a:ext cx="5224069" cy="3893345"/>
          </a:xfrm>
        </p:spPr>
        <p:txBody>
          <a:bodyPr anchor="t" anchorCtr="0"/>
          <a:lstStyle/>
          <a:p>
            <a:r>
              <a:rPr lang="cs-CZ" dirty="0">
                <a:solidFill>
                  <a:schemeClr val="tx1"/>
                </a:solidFill>
              </a:rPr>
              <a:t>Chcete si vyzkoušet sdílení energie bez zakládání energetického společenství?</a:t>
            </a:r>
          </a:p>
          <a:p>
            <a:r>
              <a:rPr lang="cs-CZ" dirty="0">
                <a:solidFill>
                  <a:schemeClr val="tx1"/>
                </a:solidFill>
              </a:rPr>
              <a:t>Sdílení aktivním zákazníkem  mezi až 11 EAN po celé ČR</a:t>
            </a:r>
          </a:p>
          <a:p>
            <a:r>
              <a:rPr lang="cs-CZ" dirty="0">
                <a:solidFill>
                  <a:schemeClr val="tx1"/>
                </a:solidFill>
              </a:rPr>
              <a:t>Bezúplatně nebo za úplatu</a:t>
            </a:r>
          </a:p>
          <a:p>
            <a:r>
              <a:rPr lang="cs-CZ" dirty="0">
                <a:solidFill>
                  <a:schemeClr val="tx1"/>
                </a:solidFill>
              </a:rPr>
              <a:t>Stačí registrace u EDC (</a:t>
            </a:r>
            <a:r>
              <a:rPr lang="cs-CZ" dirty="0">
                <a:solidFill>
                  <a:schemeClr val="tx1"/>
                </a:solidFill>
                <a:hlinkClick r:id="rId2"/>
              </a:rPr>
              <a:t>www.edc-cr.cz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Distributor zdarma vymění průběhový elektroměr do 3 měsíců.</a:t>
            </a:r>
          </a:p>
          <a:p>
            <a:r>
              <a:rPr lang="cs-CZ" dirty="0">
                <a:solidFill>
                  <a:schemeClr val="tx1"/>
                </a:solidFill>
              </a:rPr>
              <a:t>Jednoduchý a ideální způsob, jak si otestovat sdílení energie v malém rozsahu!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923574-4621-1D42-AEAA-27A0193B60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9016" y="2370722"/>
            <a:ext cx="5224069" cy="3893345"/>
          </a:xfrm>
        </p:spPr>
        <p:txBody>
          <a:bodyPr anchor="ctr" anchorCtr="0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A89F13-134E-629C-0FD6-6F77D6FB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017" y="2310493"/>
            <a:ext cx="5294470" cy="34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6195-2922-DDA1-9718-E25DCC7E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0C03C3DD-F890-F93F-C142-10544FBB0F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550811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společenství – Má smysl ho založit?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A4B309-63CE-7457-855A-2371B5E3F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372008"/>
            <a:ext cx="5224069" cy="3893345"/>
          </a:xfrm>
        </p:spPr>
        <p:txBody>
          <a:bodyPr anchor="t" anchorCtr="0"/>
          <a:lstStyle/>
          <a:p>
            <a:r>
              <a:rPr lang="cs-CZ" dirty="0">
                <a:solidFill>
                  <a:schemeClr val="tx1"/>
                </a:solidFill>
              </a:rPr>
              <a:t>Až 1000 odběrných míst v rámci tří sousedících ORP</a:t>
            </a:r>
          </a:p>
          <a:p>
            <a:r>
              <a:rPr lang="cs-CZ" dirty="0">
                <a:solidFill>
                  <a:schemeClr val="tx1"/>
                </a:solidFill>
              </a:rPr>
              <a:t>Nutné založit subjekt – družstvo nebo spolek</a:t>
            </a:r>
          </a:p>
          <a:p>
            <a:r>
              <a:rPr lang="cs-CZ" dirty="0">
                <a:solidFill>
                  <a:schemeClr val="tx1"/>
                </a:solidFill>
              </a:rPr>
              <a:t>Možnost budovat společné zdroje </a:t>
            </a:r>
          </a:p>
          <a:p>
            <a:r>
              <a:rPr lang="cs-CZ" dirty="0">
                <a:solidFill>
                  <a:schemeClr val="tx1"/>
                </a:solidFill>
              </a:rPr>
              <a:t>SOZE – společenství pro obnovitelné zdroje</a:t>
            </a:r>
          </a:p>
          <a:p>
            <a:r>
              <a:rPr lang="cs-CZ" dirty="0">
                <a:solidFill>
                  <a:schemeClr val="tx1"/>
                </a:solidFill>
              </a:rPr>
              <a:t>OES – energetické společenství</a:t>
            </a:r>
          </a:p>
          <a:p>
            <a:r>
              <a:rPr lang="cs-CZ" dirty="0">
                <a:solidFill>
                  <a:schemeClr val="tx1"/>
                </a:solidFill>
              </a:rPr>
              <a:t>Velké podniky bez hlasovacího práva </a:t>
            </a:r>
          </a:p>
          <a:p>
            <a:r>
              <a:rPr lang="cs-CZ" dirty="0">
                <a:solidFill>
                  <a:schemeClr val="tx1"/>
                </a:solidFill>
              </a:rPr>
              <a:t>Ideální pro širší spolupráci v regionech</a:t>
            </a:r>
          </a:p>
          <a:p>
            <a:r>
              <a:rPr lang="cs-CZ" dirty="0">
                <a:solidFill>
                  <a:schemeClr val="tx1"/>
                </a:solidFill>
              </a:rPr>
              <a:t>Náročnější administrace členů a zúčtování energie. Nutný SW a větší personální kapacity.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155649-CFFE-8A37-A31F-315BE344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25" y="2489310"/>
            <a:ext cx="4467849" cy="16671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FFB03E-4AFD-0590-0CB9-44DBE93B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25" y="4008664"/>
            <a:ext cx="3266612" cy="23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FF90-893D-F492-8719-5A7C33F0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CBE796E-7900-2351-9B66-08184443F4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550811" cy="627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</a:t>
            </a:r>
          </a:p>
          <a:p>
            <a:pPr marL="0" indent="0"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 vs.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aktivní zákazník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ED8065-4AEE-61A5-D1EB-11C9E18940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9016" y="2370722"/>
            <a:ext cx="5224069" cy="3893345"/>
          </a:xfrm>
        </p:spPr>
        <p:txBody>
          <a:bodyPr anchor="ctr" anchorCtr="0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B4970D-44CE-8953-B090-E2789EF9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57" y="1248423"/>
            <a:ext cx="7415273" cy="52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9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76512-EAFC-8DE0-5E00-3FA675FA0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84967A2-3E5B-85AB-C332-E9875232B2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74" y="1596391"/>
            <a:ext cx="10633505" cy="627063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b="1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Užitečné odkazy</a:t>
            </a:r>
            <a:endParaRPr lang="cs-CZ" dirty="0">
              <a:solidFill>
                <a:srgbClr val="1D3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02D552DB-6939-5E34-5C16-AE8C3F0E18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3570" y="2381061"/>
            <a:ext cx="10602209" cy="3748135"/>
          </a:xfrm>
          <a:prstGeom prst="rect">
            <a:avLst/>
          </a:prstGeom>
        </p:spPr>
        <p:txBody>
          <a:bodyPr anchor="t" anchorCtr="0"/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Elektroenergetické datové centrum: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https://www.edc-cr.cz/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Unie komunitní energetiky: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https://www.uken.cz/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10BADB-0E41-5F76-24D2-4B0FC98E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9" y="1847897"/>
            <a:ext cx="3343494" cy="46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103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1114</TotalTime>
  <Words>700</Words>
  <Application>Microsoft Office PowerPoint</Application>
  <PresentationFormat>Širokoúhlá obrazovka</PresentationFormat>
  <Paragraphs>112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Aptos</vt:lpstr>
      <vt:lpstr>Arial</vt:lpstr>
      <vt:lpstr>Helvetica Neue</vt:lpstr>
      <vt:lpstr>Wingdings</vt:lpstr>
      <vt:lpstr>Vlastní návrh</vt:lpstr>
      <vt:lpstr>2_Vlastní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Maksová</dc:creator>
  <cp:lastModifiedBy>Aleš Krč</cp:lastModifiedBy>
  <cp:revision>21</cp:revision>
  <cp:lastPrinted>2019-01-23T15:18:20Z</cp:lastPrinted>
  <dcterms:created xsi:type="dcterms:W3CDTF">2019-01-22T06:48:11Z</dcterms:created>
  <dcterms:modified xsi:type="dcterms:W3CDTF">2025-03-20T17:31:04Z</dcterms:modified>
</cp:coreProperties>
</file>