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7" r:id="rId2"/>
    <p:sldId id="270" r:id="rId3"/>
    <p:sldId id="307" r:id="rId4"/>
    <p:sldId id="294" r:id="rId5"/>
    <p:sldId id="293" r:id="rId6"/>
    <p:sldId id="300" r:id="rId7"/>
    <p:sldId id="295" r:id="rId8"/>
    <p:sldId id="308" r:id="rId9"/>
    <p:sldId id="296" r:id="rId10"/>
    <p:sldId id="272" r:id="rId11"/>
    <p:sldId id="309" r:id="rId12"/>
    <p:sldId id="302" r:id="rId13"/>
    <p:sldId id="311" r:id="rId14"/>
    <p:sldId id="316" r:id="rId15"/>
    <p:sldId id="317" r:id="rId16"/>
    <p:sldId id="314" r:id="rId17"/>
    <p:sldId id="315" r:id="rId18"/>
    <p:sldId id="319" r:id="rId19"/>
    <p:sldId id="320" r:id="rId20"/>
    <p:sldId id="30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F"/>
    <a:srgbClr val="F2C100"/>
    <a:srgbClr val="899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8168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6B50C-F469-491B-B67E-83863A32E238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6F34-F558-41C1-9DAF-31CAED88B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47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6F34-F558-41C1-9DAF-31CAED88B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0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6F34-F558-41C1-9DAF-31CAED88BAB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64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6F34-F558-41C1-9DAF-31CAED88BAB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47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418006" cy="3439959"/>
          </a:xfrm>
          <a:ln w="3175">
            <a:noFill/>
          </a:ln>
        </p:spPr>
        <p:txBody>
          <a:bodyPr anchor="b">
            <a:normAutofit/>
          </a:bodyPr>
          <a:lstStyle>
            <a:lvl1pPr>
              <a:defRPr sz="5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914321"/>
            <a:ext cx="6418006" cy="585278"/>
          </a:xfrm>
          <a:ln w="6350" cap="sq">
            <a:noFill/>
            <a:prstDash val="sysDot"/>
            <a:miter lim="800000"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</p:spTree>
    <p:extLst>
      <p:ext uri="{BB962C8B-B14F-4D97-AF65-F5344CB8AC3E}">
        <p14:creationId xmlns:p14="http://schemas.microsoft.com/office/powerpoint/2010/main" val="159943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Úvod nové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74921" cy="2852737"/>
          </a:xfrm>
        </p:spPr>
        <p:txBody>
          <a:bodyPr anchor="b"/>
          <a:lstStyle>
            <a:lvl1pPr>
              <a:defRPr sz="5400"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274921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E5-6A17-4606-87C2-E8EB8C434FF7}" type="datetime1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6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Úvod nové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74921" cy="2852737"/>
          </a:xfrm>
        </p:spPr>
        <p:txBody>
          <a:bodyPr anchor="b"/>
          <a:lstStyle>
            <a:lvl1pPr>
              <a:defRPr sz="5400"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274921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E5-6A17-4606-87C2-E8EB8C434FF7}" type="datetime1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02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Úvod nové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74921" cy="2852737"/>
          </a:xfrm>
        </p:spPr>
        <p:txBody>
          <a:bodyPr anchor="b"/>
          <a:lstStyle>
            <a:lvl1pPr>
              <a:defRPr sz="5400"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274921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E5-6A17-4606-87C2-E8EB8C434FF7}" type="datetime1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6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 nové části - alternativ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0" y="1600200"/>
            <a:ext cx="9987951" cy="19260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– úvod nové části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2898FE2-9EBD-46AD-92BA-05E355D51902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838200" y="3751263"/>
            <a:ext cx="9988550" cy="129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0910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878961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5874588" y="1847850"/>
            <a:ext cx="4842573" cy="4351338"/>
          </a:xfrm>
          <a:ln>
            <a:solidFill>
              <a:schemeClr val="tx1"/>
            </a:solidFill>
            <a:prstDash val="sysDot"/>
          </a:ln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8200" y="1847850"/>
            <a:ext cx="4829355" cy="4351338"/>
          </a:xfrm>
          <a:ln>
            <a:solidFill>
              <a:schemeClr val="tx1"/>
            </a:solidFill>
            <a:prstDash val="sysDot"/>
          </a:ln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dirty="0"/>
              <a:t>První úroveň 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674B-9B5C-4509-92D8-007D8697E2BC}" type="datetime1">
              <a:rPr lang="cs-CZ" smtClean="0"/>
              <a:t>24.02.2025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899BB4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43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ná ploc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37955" cy="1325563"/>
          </a:xfrm>
          <a:ln w="3175">
            <a:noFill/>
          </a:ln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D930-04BE-4966-9E48-59C4A6955751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baseline="0">
                <a:solidFill>
                  <a:srgbClr val="899BB4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838200" y="1824038"/>
            <a:ext cx="9937750" cy="40386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31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o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ACE-EF4C-4B74-BB5A-05824DF4BA52}" type="datetime1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838200" y="1838325"/>
            <a:ext cx="9423400" cy="4238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4852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pro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ACE-EF4C-4B74-BB5A-05824DF4BA52}" type="datetime1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838200" y="1838325"/>
            <a:ext cx="9423400" cy="4238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4758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pro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ACE-EF4C-4B74-BB5A-05824DF4BA52}" type="datetime1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838200" y="1838325"/>
            <a:ext cx="9423400" cy="4238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7418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pro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AACE-EF4C-4B74-BB5A-05824DF4BA52}" type="datetime1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838200" y="1838325"/>
            <a:ext cx="9423400" cy="4238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2211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418006" cy="3439959"/>
          </a:xfrm>
          <a:ln w="3175">
            <a:noFill/>
          </a:ln>
        </p:spPr>
        <p:txBody>
          <a:bodyPr anchor="b">
            <a:normAutofit/>
          </a:bodyPr>
          <a:lstStyle>
            <a:lvl1pPr>
              <a:defRPr sz="5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914321"/>
            <a:ext cx="6418006" cy="585278"/>
          </a:xfrm>
          <a:ln w="6350" cap="sq">
            <a:noFill/>
            <a:prstDash val="sysDot"/>
            <a:miter lim="800000"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</p:spTree>
    <p:extLst>
      <p:ext uri="{BB962C8B-B14F-4D97-AF65-F5344CB8AC3E}">
        <p14:creationId xmlns:p14="http://schemas.microsoft.com/office/powerpoint/2010/main" val="404524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F713-CD99-4B5F-8FD5-AB10DC4B0C77}" type="datetime1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671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BF22F713-CD99-4B5F-8FD5-AB10DC4B0C77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91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BF22F713-CD99-4B5F-8FD5-AB10DC4B0C77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70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BF22F713-CD99-4B5F-8FD5-AB10DC4B0C77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681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183188" y="1885950"/>
            <a:ext cx="5592967" cy="3975100"/>
          </a:xfrm>
          <a:ln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800"/>
            </a:lvl1pPr>
            <a:lvl2pPr marL="685800" indent="-228600">
              <a:buFontTx/>
              <a:buBlip>
                <a:blip r:embed="rId3"/>
              </a:buBlip>
              <a:defRPr sz="2400"/>
            </a:lvl2pPr>
            <a:lvl3pPr marL="1143000" indent="-228600">
              <a:buFontTx/>
              <a:buBlip>
                <a:blip r:embed="rId3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 sz="1800"/>
            </a:lvl4pPr>
            <a:lvl5pPr marL="2057400" indent="-228600">
              <a:buFontTx/>
              <a:buBlip>
                <a:blip r:embed="rId3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85950"/>
            <a:ext cx="3932237" cy="3983038"/>
          </a:xfrm>
          <a:ln>
            <a:solidFill>
              <a:schemeClr val="tx1"/>
            </a:solidFill>
            <a:prstDash val="sysDot"/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Anotace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5A92427F-4C1C-4E40-9F58-49862B5C8E31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899BB4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37955" cy="1325563"/>
          </a:xfrm>
          <a:ln w="3175">
            <a:noFill/>
          </a:ln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654092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2898FE2-9EBD-46AD-92BA-05E355D51902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777688" y="779929"/>
            <a:ext cx="10576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Děkuji za pozornost!</a:t>
            </a:r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Na Vaše otázky rád/a odpovím.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777688" y="2831073"/>
            <a:ext cx="10576112" cy="2971333"/>
          </a:xfrm>
          <a:ln>
            <a:solidFill>
              <a:schemeClr val="bg1"/>
            </a:solidFill>
          </a:ln>
        </p:spPr>
        <p:txBody>
          <a:bodyPr tIns="180000">
            <a:normAutofit/>
          </a:bodyPr>
          <a:lstStyle>
            <a:lvl1pPr marL="0" indent="0" algn="ctr">
              <a:buNone/>
              <a:defRPr sz="2400" b="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Přidej svou vizitku</a:t>
            </a:r>
          </a:p>
          <a:p>
            <a:pPr lvl="0"/>
            <a:r>
              <a:rPr lang="cs-CZ" dirty="0"/>
              <a:t>nprap. Jiří Četník</a:t>
            </a:r>
          </a:p>
          <a:p>
            <a:pPr lvl="0"/>
            <a:r>
              <a:rPr lang="cs-CZ" b="0" dirty="0"/>
              <a:t>odbor služby pořádkové policie</a:t>
            </a:r>
          </a:p>
          <a:p>
            <a:pPr lvl="0"/>
            <a:r>
              <a:rPr lang="cs-CZ" b="0" dirty="0"/>
              <a:t>Krajské ředitelství policie Jihomoravského kraje</a:t>
            </a:r>
          </a:p>
          <a:p>
            <a:pPr lvl="0"/>
            <a:r>
              <a:rPr lang="cs-CZ" dirty="0"/>
              <a:t>tel. 721 111 222</a:t>
            </a:r>
          </a:p>
          <a:p>
            <a:pPr lvl="0"/>
            <a:r>
              <a:rPr lang="cs-CZ" dirty="0"/>
              <a:t>e-mail: jiri.cetnik@pcr.cz</a:t>
            </a:r>
          </a:p>
        </p:txBody>
      </p:sp>
    </p:spTree>
    <p:extLst>
      <p:ext uri="{BB962C8B-B14F-4D97-AF65-F5344CB8AC3E}">
        <p14:creationId xmlns:p14="http://schemas.microsoft.com/office/powerpoint/2010/main" val="3530950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ečná stránka prázdn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C2898FE2-9EBD-46AD-92BA-05E355D51902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82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418006" cy="3439959"/>
          </a:xfrm>
          <a:ln w="3175">
            <a:noFill/>
          </a:ln>
        </p:spPr>
        <p:txBody>
          <a:bodyPr anchor="b">
            <a:normAutofit/>
          </a:bodyPr>
          <a:lstStyle>
            <a:lvl1pPr>
              <a:defRPr sz="5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914321"/>
            <a:ext cx="6418006" cy="585278"/>
          </a:xfrm>
          <a:ln w="6350" cap="sq">
            <a:noFill/>
            <a:prstDash val="sysDot"/>
            <a:miter lim="800000"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</p:spTree>
    <p:extLst>
      <p:ext uri="{BB962C8B-B14F-4D97-AF65-F5344CB8AC3E}">
        <p14:creationId xmlns:p14="http://schemas.microsoft.com/office/powerpoint/2010/main" val="55347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418006" cy="3439959"/>
          </a:xfrm>
          <a:ln w="3175">
            <a:noFill/>
          </a:ln>
        </p:spPr>
        <p:txBody>
          <a:bodyPr anchor="b">
            <a:normAutofit/>
          </a:bodyPr>
          <a:lstStyle>
            <a:lvl1pPr>
              <a:defRPr sz="5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914321"/>
            <a:ext cx="6418006" cy="585278"/>
          </a:xfrm>
          <a:ln w="6350" cap="sq">
            <a:noFill/>
            <a:prstDash val="sysDot"/>
            <a:miter lim="800000"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</p:spTree>
    <p:extLst>
      <p:ext uri="{BB962C8B-B14F-4D97-AF65-F5344CB8AC3E}">
        <p14:creationId xmlns:p14="http://schemas.microsoft.com/office/powerpoint/2010/main" val="20133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7283" cy="1325563"/>
          </a:xfrm>
          <a:ln w="3175">
            <a:noFill/>
          </a:ln>
        </p:spPr>
        <p:txBody>
          <a:bodyPr>
            <a:normAutofit/>
          </a:bodyPr>
          <a:lstStyle>
            <a:lvl1pPr>
              <a:defRPr sz="5400" b="1">
                <a:solidFill>
                  <a:srgbClr val="005B8F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 baseline="0"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83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7283" cy="1325563"/>
          </a:xfrm>
          <a:ln w="3175">
            <a:noFill/>
          </a:ln>
        </p:spPr>
        <p:txBody>
          <a:bodyPr>
            <a:normAutofit/>
          </a:bodyPr>
          <a:lstStyle>
            <a:lvl1pPr>
              <a:defRPr sz="5400" b="1">
                <a:solidFill>
                  <a:srgbClr val="005B8F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 baseline="0"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41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7283" cy="1325563"/>
          </a:xfrm>
          <a:ln w="3175">
            <a:noFill/>
          </a:ln>
        </p:spPr>
        <p:txBody>
          <a:bodyPr>
            <a:normAutofit/>
          </a:bodyPr>
          <a:lstStyle>
            <a:lvl1pPr>
              <a:defRPr sz="5400" b="1">
                <a:solidFill>
                  <a:srgbClr val="005B8F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 baseline="0"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07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7283" cy="1325563"/>
          </a:xfrm>
          <a:ln w="3175">
            <a:noFill/>
          </a:ln>
        </p:spPr>
        <p:txBody>
          <a:bodyPr>
            <a:normAutofit/>
          </a:bodyPr>
          <a:lstStyle>
            <a:lvl1pPr>
              <a:defRPr sz="5400" b="1">
                <a:solidFill>
                  <a:srgbClr val="005B8F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 baseline="0"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8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Úvod nové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74921" cy="2852737"/>
          </a:xfrm>
        </p:spPr>
        <p:txBody>
          <a:bodyPr anchor="b"/>
          <a:lstStyle>
            <a:lvl1pPr>
              <a:defRPr sz="5400" b="1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6274921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4E5-6A17-4606-87C2-E8EB8C434FF7}" type="datetime1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8A904E7C-974F-4A0A-B26C-A8D0EFE075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82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879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79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8FE2-9EBD-46AD-92BA-05E355D51902}" type="datetime1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4E7C-974F-4A0A-B26C-A8D0EFE075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4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50" r:id="rId5"/>
    <p:sldLayoutId id="2147483659" r:id="rId6"/>
    <p:sldLayoutId id="2147483663" r:id="rId7"/>
    <p:sldLayoutId id="2147483664" r:id="rId8"/>
    <p:sldLayoutId id="2147483651" r:id="rId9"/>
    <p:sldLayoutId id="2147483660" r:id="rId10"/>
    <p:sldLayoutId id="2147483665" r:id="rId11"/>
    <p:sldLayoutId id="2147483666" r:id="rId12"/>
    <p:sldLayoutId id="2147483671" r:id="rId13"/>
    <p:sldLayoutId id="2147483652" r:id="rId14"/>
    <p:sldLayoutId id="2147483654" r:id="rId15"/>
    <p:sldLayoutId id="2147483657" r:id="rId16"/>
    <p:sldLayoutId id="2147483661" r:id="rId17"/>
    <p:sldLayoutId id="2147483667" r:id="rId18"/>
    <p:sldLayoutId id="2147483668" r:id="rId19"/>
    <p:sldLayoutId id="2147483655" r:id="rId20"/>
    <p:sldLayoutId id="2147483662" r:id="rId21"/>
    <p:sldLayoutId id="2147483669" r:id="rId22"/>
    <p:sldLayoutId id="2147483670" r:id="rId23"/>
    <p:sldLayoutId id="2147483656" r:id="rId24"/>
    <p:sldLayoutId id="2147483658" r:id="rId25"/>
    <p:sldLayoutId id="2147483675" r:id="rId2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957" y="365125"/>
            <a:ext cx="6887817" cy="2945136"/>
          </a:xfrm>
        </p:spPr>
        <p:txBody>
          <a:bodyPr>
            <a:normAutofit/>
          </a:bodyPr>
          <a:lstStyle/>
          <a:p>
            <a:r>
              <a:rPr lang="cs-CZ" sz="4000" dirty="0"/>
              <a:t>OCHRANA MĚKKÉHO CÍLE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536713" y="3914320"/>
            <a:ext cx="7812157" cy="1377607"/>
          </a:xfrm>
        </p:spPr>
        <p:txBody>
          <a:bodyPr>
            <a:normAutofit fontScale="92500" lnSpcReduction="20000"/>
          </a:bodyPr>
          <a:lstStyle/>
          <a:p>
            <a:r>
              <a:rPr lang="cs-CZ" sz="3500" dirty="0"/>
              <a:t>základní informace pro vlastníky a  </a:t>
            </a:r>
          </a:p>
          <a:p>
            <a:r>
              <a:rPr lang="cs-CZ" sz="3500" dirty="0"/>
              <a:t>provozovatele měkkého cíle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A904E7C-974F-4A0A-B26C-A8D0EFE07503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0" y="4206960"/>
            <a:ext cx="9988550" cy="10849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600" dirty="0">
                <a:solidFill>
                  <a:prstClr val="white"/>
                </a:solidFill>
              </a:rPr>
              <a:t>   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715734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77283" cy="1135684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tx1"/>
                </a:solidFill>
              </a:rPr>
              <a:t>Měkký cíl </a:t>
            </a:r>
            <a:r>
              <a:rPr lang="cs-CZ" sz="4400" dirty="0">
                <a:solidFill>
                  <a:schemeClr val="tx2"/>
                </a:solidFill>
              </a:rPr>
              <a:t>– co můžeme udělat?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13792"/>
            <a:ext cx="9987951" cy="534255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cs-CZ" sz="2400" b="1" dirty="0"/>
              <a:t>Vyhodnotit bezpečnostní rizika </a:t>
            </a:r>
            <a:r>
              <a:rPr lang="cs-CZ" sz="2000" dirty="0">
                <a:solidFill>
                  <a:schemeClr val="tx2"/>
                </a:solidFill>
              </a:rPr>
              <a:t>(rizika, hrozby pro konkrétní měkký cíl)</a:t>
            </a:r>
          </a:p>
          <a:p>
            <a:pPr lvl="0">
              <a:lnSpc>
                <a:spcPct val="100000"/>
              </a:lnSpc>
            </a:pPr>
            <a:r>
              <a:rPr lang="cs-CZ" sz="2400" b="1" dirty="0"/>
              <a:t>Vytvořit bezpečnostní postupy, opatření </a:t>
            </a:r>
            <a:r>
              <a:rPr lang="cs-CZ" sz="2000" dirty="0">
                <a:solidFill>
                  <a:schemeClr val="tx2"/>
                </a:solidFill>
              </a:rPr>
              <a:t>(bezpečnostní plán ke zmírnění rizik, krizový plán – jak postupovat od začátku do konce události)</a:t>
            </a:r>
          </a:p>
          <a:p>
            <a:pPr lvl="0">
              <a:lnSpc>
                <a:spcPct val="100000"/>
              </a:lnSpc>
            </a:pPr>
            <a:r>
              <a:rPr lang="cs-CZ" sz="2400" b="1" dirty="0"/>
              <a:t>Nastavit systém interní i externí krizové komunikace </a:t>
            </a:r>
            <a:r>
              <a:rPr lang="cs-CZ" sz="2000" dirty="0">
                <a:solidFill>
                  <a:schemeClr val="tx2"/>
                </a:solidFill>
              </a:rPr>
              <a:t>(přenos informací při události)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Školení </a:t>
            </a:r>
            <a:r>
              <a:rPr lang="cs-CZ" sz="2000" dirty="0">
                <a:solidFill>
                  <a:schemeClr val="tx2"/>
                </a:solidFill>
              </a:rPr>
              <a:t>(interní) </a:t>
            </a:r>
            <a:r>
              <a:rPr lang="cs-CZ" sz="2400" dirty="0"/>
              <a:t>- školení k bezpečnostnímu plánu a komunikaci</a:t>
            </a:r>
          </a:p>
          <a:p>
            <a:pPr lvl="0"/>
            <a:r>
              <a:rPr lang="cs-CZ" sz="2400" dirty="0"/>
              <a:t>Školení </a:t>
            </a:r>
            <a:r>
              <a:rPr lang="cs-CZ" sz="2000" dirty="0">
                <a:solidFill>
                  <a:schemeClr val="tx2"/>
                </a:solidFill>
              </a:rPr>
              <a:t>(externí školitelé)</a:t>
            </a:r>
          </a:p>
          <a:p>
            <a:pPr lvl="1"/>
            <a:r>
              <a:rPr lang="cs-CZ" sz="2000" dirty="0"/>
              <a:t>ochrana měkkého cíle </a:t>
            </a:r>
            <a:r>
              <a:rPr lang="cs-CZ" sz="2000" dirty="0">
                <a:solidFill>
                  <a:schemeClr val="tx2"/>
                </a:solidFill>
              </a:rPr>
              <a:t>(policista)</a:t>
            </a:r>
          </a:p>
          <a:p>
            <a:pPr lvl="1"/>
            <a:r>
              <a:rPr lang="cs-CZ" altLang="cs-CZ" sz="2000" dirty="0"/>
              <a:t>jak se zachovat v mimořádné události </a:t>
            </a:r>
            <a:r>
              <a:rPr lang="cs-CZ" altLang="cs-CZ" sz="2000" dirty="0">
                <a:solidFill>
                  <a:schemeClr val="tx2"/>
                </a:solidFill>
              </a:rPr>
              <a:t>(psycholog)</a:t>
            </a:r>
          </a:p>
          <a:p>
            <a:pPr lvl="1"/>
            <a:r>
              <a:rPr lang="cs-CZ" sz="2000" dirty="0"/>
              <a:t>úloha a činnost koordinačního/krizového štábu </a:t>
            </a:r>
            <a:r>
              <a:rPr lang="cs-CZ" sz="2000" dirty="0">
                <a:solidFill>
                  <a:schemeClr val="tx2"/>
                </a:solidFill>
              </a:rPr>
              <a:t>(„</a:t>
            </a:r>
            <a:r>
              <a:rPr lang="cs-CZ" sz="2000" dirty="0" err="1">
                <a:solidFill>
                  <a:schemeClr val="tx2"/>
                </a:solidFill>
              </a:rPr>
              <a:t>krizař</a:t>
            </a:r>
            <a:r>
              <a:rPr lang="cs-CZ" sz="2000" dirty="0">
                <a:solidFill>
                  <a:schemeClr val="tx2"/>
                </a:solidFill>
              </a:rPr>
              <a:t>“)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 Dílčí nácviky a cvičení </a:t>
            </a:r>
            <a:r>
              <a:rPr lang="cs-CZ" sz="2000" dirty="0">
                <a:solidFill>
                  <a:schemeClr val="tx2"/>
                </a:solidFill>
              </a:rPr>
              <a:t>(interně)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 Součinnostní cvičení </a:t>
            </a:r>
            <a:r>
              <a:rPr lang="cs-CZ" sz="2000" dirty="0">
                <a:solidFill>
                  <a:schemeClr val="tx2"/>
                </a:solidFill>
              </a:rPr>
              <a:t>(s partnery)</a:t>
            </a:r>
            <a:r>
              <a:rPr lang="cs-CZ" altLang="cs-CZ" sz="2400" dirty="0"/>
              <a:t> 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1778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77283" cy="877266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Měkký cíl </a:t>
            </a:r>
            <a:r>
              <a:rPr lang="cs-CZ" sz="4000" dirty="0">
                <a:solidFill>
                  <a:schemeClr val="tx2"/>
                </a:solidFill>
              </a:rPr>
              <a:t>– co můžeme udělat?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243930" cy="4351338"/>
          </a:xfrm>
        </p:spPr>
        <p:txBody>
          <a:bodyPr>
            <a:normAutofit/>
          </a:bodyPr>
          <a:lstStyle/>
          <a:p>
            <a:pPr lvl="0"/>
            <a:endParaRPr lang="cs-CZ" altLang="cs-CZ" dirty="0">
              <a:solidFill>
                <a:schemeClr val="tx2"/>
              </a:solidFill>
            </a:endParaRPr>
          </a:p>
          <a:p>
            <a:pPr lvl="0"/>
            <a:r>
              <a:rPr lang="cs-CZ" altLang="cs-CZ" dirty="0"/>
              <a:t>Pro udržení povědomí o problematice a zajištění pravidelného vzdělávání zaměstnanců doporučujeme začlenit postup při mimořádné události do školení </a:t>
            </a:r>
            <a:r>
              <a:rPr lang="cs-CZ" altLang="cs-CZ" b="1" dirty="0">
                <a:solidFill>
                  <a:schemeClr val="tx2"/>
                </a:solidFill>
              </a:rPr>
              <a:t>BOZP.</a:t>
            </a:r>
          </a:p>
          <a:p>
            <a:pPr lvl="0"/>
            <a:endParaRPr lang="cs-CZ" altLang="cs-CZ" dirty="0">
              <a:solidFill>
                <a:schemeClr val="tx2"/>
              </a:solidFill>
            </a:endParaRPr>
          </a:p>
          <a:p>
            <a:pPr lvl="0"/>
            <a:r>
              <a:rPr lang="cs-CZ" altLang="cs-CZ" dirty="0"/>
              <a:t>Vlastníkům a provozovatelům měkkých cílů je k dispozici konzultační a poradenská linka Policie ČR - </a:t>
            </a:r>
            <a:r>
              <a:rPr lang="cs-CZ" altLang="cs-CZ" b="1" dirty="0">
                <a:solidFill>
                  <a:schemeClr val="tx2"/>
                </a:solidFill>
              </a:rPr>
              <a:t>800 255 255.</a:t>
            </a:r>
          </a:p>
          <a:p>
            <a:pPr lvl="0"/>
            <a:endParaRPr lang="cs-CZ" altLang="cs-CZ" sz="2400" b="1" dirty="0"/>
          </a:p>
          <a:p>
            <a:pPr lvl="0"/>
            <a:endParaRPr lang="cs-CZ" altLang="cs-CZ" b="1" dirty="0"/>
          </a:p>
          <a:p>
            <a:pPr lvl="0"/>
            <a:endParaRPr lang="cs-CZ" altLang="cs-CZ" b="1" dirty="0"/>
          </a:p>
          <a:p>
            <a:pPr lvl="0"/>
            <a:endParaRPr lang="cs-CZ" altLang="cs-CZ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cs-CZ" altLang="cs-CZ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cs-CZ" altLang="cs-CZ" dirty="0">
              <a:solidFill>
                <a:srgbClr val="000000"/>
              </a:solidFill>
            </a:endParaRPr>
          </a:p>
          <a:p>
            <a:pPr lv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31361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400" dirty="0"/>
            </a:br>
            <a:r>
              <a:rPr lang="cs-CZ" sz="4400" dirty="0"/>
              <a:t>Reakce v případě ozbrojeného útoku</a:t>
            </a:r>
            <a:br>
              <a:rPr lang="cs-CZ" sz="44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905999" cy="4351338"/>
          </a:xfrm>
        </p:spPr>
        <p:txBody>
          <a:bodyPr>
            <a:noAutofit/>
          </a:bodyPr>
          <a:lstStyle/>
          <a:p>
            <a:pPr lvl="0"/>
            <a:r>
              <a:rPr lang="cs-CZ" sz="2400" dirty="0"/>
              <a:t>Pro prezentaci vhodné reakce v případě probíhajícího ozbrojeného útoku využijte instruktážní </a:t>
            </a:r>
            <a:r>
              <a:rPr lang="cs-CZ" sz="2400" dirty="0" err="1"/>
              <a:t>videospot</a:t>
            </a:r>
            <a:r>
              <a:rPr lang="cs-CZ" sz="2400" dirty="0"/>
              <a:t> Policie ČR </a:t>
            </a:r>
            <a:r>
              <a:rPr lang="cs-CZ" sz="2400" b="1" dirty="0">
                <a:solidFill>
                  <a:schemeClr val="tx2"/>
                </a:solidFill>
              </a:rPr>
              <a:t>„Utíkej, schovej se, bojuj!“</a:t>
            </a:r>
            <a:r>
              <a:rPr lang="cs-CZ" sz="2400" b="1" dirty="0"/>
              <a:t>,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který je dostupný na </a:t>
            </a:r>
            <a:r>
              <a:rPr lang="cs-CZ" sz="2400" dirty="0" err="1"/>
              <a:t>YouTube</a:t>
            </a:r>
            <a:r>
              <a:rPr lang="cs-CZ" sz="2400" dirty="0"/>
              <a:t> kanálu Policie ČR.</a:t>
            </a:r>
          </a:p>
          <a:p>
            <a:pPr lvl="0"/>
            <a:endParaRPr lang="cs-CZ" sz="2400" dirty="0"/>
          </a:p>
          <a:p>
            <a:r>
              <a:rPr lang="cs-CZ" sz="2400" dirty="0" err="1"/>
              <a:t>Videospot</a:t>
            </a:r>
            <a:r>
              <a:rPr lang="cs-CZ" sz="2400" dirty="0"/>
              <a:t> prezentuje celosvětově nejpoužívanější koncept tzv. </a:t>
            </a:r>
            <a:r>
              <a:rPr lang="cs-CZ" sz="2400" b="1" dirty="0">
                <a:solidFill>
                  <a:schemeClr val="tx2"/>
                </a:solidFill>
              </a:rPr>
              <a:t>cesty k přežití</a:t>
            </a:r>
            <a:r>
              <a:rPr lang="cs-CZ" sz="2400" b="1" dirty="0"/>
              <a:t>,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který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je založen na třech krocích: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Utíkej!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Schovej se!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Bojuj!</a:t>
            </a:r>
          </a:p>
          <a:p>
            <a:endParaRPr lang="cs-CZ" sz="2400" dirty="0"/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4840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400" dirty="0"/>
            </a:br>
            <a:r>
              <a:rPr lang="cs-CZ" sz="4400" dirty="0"/>
              <a:t>Reakce v případě ozbrojeného útoku</a:t>
            </a:r>
            <a:br>
              <a:rPr lang="cs-CZ" sz="44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084903" cy="435133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UTÍKEJ</a:t>
            </a:r>
            <a:r>
              <a:rPr lang="cs-CZ" b="1" dirty="0"/>
              <a:t> </a:t>
            </a:r>
          </a:p>
          <a:p>
            <a:pPr lvl="1">
              <a:defRPr/>
            </a:pPr>
            <a:r>
              <a:rPr lang="cs-CZ" sz="2800" b="1" dirty="0"/>
              <a:t>Pokud máte možnost využít únikovou cestu, utečte!  </a:t>
            </a:r>
          </a:p>
          <a:p>
            <a:pPr lvl="1">
              <a:defRPr/>
            </a:pPr>
            <a:r>
              <a:rPr lang="cs-CZ" sz="2800" dirty="0"/>
              <a:t>Své osobní věci a cennosti nechte tam, kde jsou. </a:t>
            </a:r>
          </a:p>
          <a:p>
            <a:pPr lvl="1">
              <a:defRPr/>
            </a:pPr>
            <a:r>
              <a:rPr lang="cs-CZ" sz="2800" dirty="0"/>
              <a:t>Pokud je to možné, pomozte ostatním s útěkem.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sz="2800" b="1" dirty="0"/>
              <a:t>VARUJ</a:t>
            </a:r>
            <a:endParaRPr lang="cs-CZ" sz="2800" dirty="0"/>
          </a:p>
          <a:p>
            <a:pPr lvl="1"/>
            <a:r>
              <a:rPr lang="cs-CZ" sz="2800" dirty="0"/>
              <a:t>Varujte ostatní před vstupem do nebezpečné zóny.</a:t>
            </a:r>
          </a:p>
          <a:p>
            <a:pPr lvl="1"/>
            <a:r>
              <a:rPr lang="cs-CZ" sz="2800" dirty="0"/>
              <a:t>Z bezpečí zavolejte pomoc na číslo 158.</a:t>
            </a:r>
          </a:p>
          <a:p>
            <a:pPr lvl="1"/>
            <a:endParaRPr lang="cs-CZ" sz="2800" dirty="0"/>
          </a:p>
          <a:p>
            <a:endParaRPr lang="cs-CZ" sz="2400" dirty="0"/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5353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400" dirty="0"/>
            </a:br>
            <a:r>
              <a:rPr lang="cs-CZ" sz="4400" dirty="0"/>
              <a:t>Reakce v případě ozbrojeného útoku</a:t>
            </a:r>
            <a:br>
              <a:rPr lang="cs-CZ" sz="44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084903" cy="435133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SCHOVEJ 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/>
              <a:t> </a:t>
            </a:r>
          </a:p>
          <a:p>
            <a:pPr lvl="1">
              <a:defRPr/>
            </a:pPr>
            <a:r>
              <a:rPr lang="cs-CZ" sz="2800" b="1" dirty="0"/>
              <a:t>Pokud nemůžete utéct do bezpečí, je třeba najít místo kam se schovat!  </a:t>
            </a:r>
          </a:p>
          <a:p>
            <a:pPr lvl="1">
              <a:defRPr/>
            </a:pPr>
            <a:r>
              <a:rPr lang="cs-CZ" sz="2800" dirty="0"/>
              <a:t>Zamkněte nebo zablokujte dveře.  </a:t>
            </a:r>
          </a:p>
          <a:p>
            <a:pPr lvl="1">
              <a:defRPr/>
            </a:pPr>
            <a:r>
              <a:rPr lang="cs-CZ" sz="2800" dirty="0"/>
              <a:t>Schovejte se za pevné předměty. </a:t>
            </a:r>
          </a:p>
          <a:p>
            <a:pPr lvl="1">
              <a:defRPr/>
            </a:pPr>
            <a:r>
              <a:rPr lang="cs-CZ" sz="2800" dirty="0"/>
              <a:t>Přepněte svůj telefon do tichého režimu, zůstaňte potichu.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sz="2800" b="1" dirty="0"/>
              <a:t>VARUJ</a:t>
            </a:r>
            <a:endParaRPr lang="cs-CZ" sz="2800" dirty="0"/>
          </a:p>
          <a:p>
            <a:pPr lvl="1"/>
            <a:r>
              <a:rPr lang="cs-CZ" sz="2800" dirty="0"/>
              <a:t>Pokud to situace dovolí, volejte pomoc na číslo 158.</a:t>
            </a:r>
          </a:p>
          <a:p>
            <a:pPr lvl="1"/>
            <a:endParaRPr lang="cs-CZ" sz="2800" dirty="0"/>
          </a:p>
          <a:p>
            <a:endParaRPr lang="cs-CZ" sz="2400" dirty="0"/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48564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400" dirty="0"/>
            </a:br>
            <a:r>
              <a:rPr lang="cs-CZ" sz="4400" dirty="0"/>
              <a:t>Reakce v případě ozbrojeného útoku</a:t>
            </a:r>
            <a:br>
              <a:rPr lang="cs-CZ" sz="44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084903" cy="435133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BOJUJ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/>
              <a:t> </a:t>
            </a:r>
          </a:p>
          <a:p>
            <a:pPr lvl="1">
              <a:defRPr/>
            </a:pPr>
            <a:r>
              <a:rPr lang="cs-CZ" sz="2800" b="1" dirty="0"/>
              <a:t>Pokud je váš život v přímém ohrožení, bojujte! </a:t>
            </a:r>
          </a:p>
          <a:p>
            <a:pPr lvl="1">
              <a:defRPr/>
            </a:pPr>
            <a:r>
              <a:rPr lang="cs-CZ" sz="2800" dirty="0"/>
              <a:t>Snažte se zneškodnit útočníka.</a:t>
            </a:r>
          </a:p>
          <a:p>
            <a:pPr lvl="1">
              <a:defRPr/>
            </a:pPr>
            <a:r>
              <a:rPr lang="cs-CZ" sz="2800" dirty="0"/>
              <a:t>Jednejte rychle a násilně.</a:t>
            </a:r>
          </a:p>
          <a:p>
            <a:pPr lvl="1">
              <a:defRPr/>
            </a:pPr>
            <a:r>
              <a:rPr lang="cs-CZ" sz="2800" dirty="0"/>
              <a:t>Použijte jakékoliv předměty, které se dají využít jako zbraně.</a:t>
            </a:r>
          </a:p>
          <a:p>
            <a:pPr lvl="1">
              <a:defRPr/>
            </a:pPr>
            <a:r>
              <a:rPr lang="cs-CZ" sz="2800" dirty="0"/>
              <a:t>Jednejte maximálně efektivně.</a:t>
            </a:r>
          </a:p>
          <a:p>
            <a:pPr lvl="1"/>
            <a:endParaRPr lang="cs-CZ" sz="2800" dirty="0"/>
          </a:p>
          <a:p>
            <a:endParaRPr lang="cs-CZ" sz="2400" dirty="0"/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2929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400" dirty="0"/>
            </a:br>
            <a:r>
              <a:rPr lang="cs-CZ" sz="4400" dirty="0"/>
              <a:t>Reakce v případě ozbrojeného útoku</a:t>
            </a:r>
            <a:br>
              <a:rPr lang="cs-CZ" sz="44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074965" cy="43513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r>
              <a:rPr lang="cs-CZ" b="1" dirty="0"/>
              <a:t>Když na místo dorazí bezpečnostní složky</a:t>
            </a:r>
            <a:endParaRPr lang="cs-CZ" dirty="0"/>
          </a:p>
          <a:p>
            <a:pPr lvl="1">
              <a:defRPr/>
            </a:pPr>
            <a:r>
              <a:rPr lang="cs-CZ" sz="2800" dirty="0"/>
              <a:t>zůstaňte v klidu a poslouchejte instrukce,</a:t>
            </a:r>
          </a:p>
          <a:p>
            <a:pPr lvl="1">
              <a:defRPr/>
            </a:pPr>
            <a:r>
              <a:rPr lang="cs-CZ" sz="2800" dirty="0"/>
              <a:t>ruce držte vždy ve viditelné pozici,</a:t>
            </a:r>
          </a:p>
          <a:p>
            <a:pPr lvl="1">
              <a:defRPr/>
            </a:pPr>
            <a:r>
              <a:rPr lang="cs-CZ" sz="2800" dirty="0"/>
              <a:t>vyvarujte se křiku a divoké gestikulaci,</a:t>
            </a:r>
          </a:p>
          <a:p>
            <a:pPr lvl="1">
              <a:defRPr/>
            </a:pPr>
            <a:r>
              <a:rPr lang="cs-CZ" sz="2800" dirty="0"/>
              <a:t>mějte na paměti, že pomoc zraněným je na cestě.</a:t>
            </a:r>
          </a:p>
          <a:p>
            <a:pPr lvl="1">
              <a:defRPr/>
            </a:pPr>
            <a:endParaRPr lang="cs-CZ" sz="2800" dirty="0"/>
          </a:p>
          <a:p>
            <a:endParaRPr lang="cs-CZ" sz="2400" dirty="0"/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24401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77283" cy="708301"/>
          </a:xfrm>
        </p:spPr>
        <p:txBody>
          <a:bodyPr>
            <a:normAutofit fontScale="90000"/>
          </a:bodyPr>
          <a:lstStyle/>
          <a:p>
            <a:br>
              <a:rPr lang="cs-CZ" sz="4400" dirty="0"/>
            </a:br>
            <a:r>
              <a:rPr lang="cs-CZ" sz="4400" dirty="0"/>
              <a:t>Reakce v případě ozbrojeného útoku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074965" cy="43513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r>
              <a:rPr lang="cs-CZ" b="1" dirty="0"/>
              <a:t>Postup při oznámení události na číslo 158</a:t>
            </a:r>
            <a:endParaRPr lang="cs-CZ" dirty="0"/>
          </a:p>
          <a:p>
            <a:pPr lvl="1">
              <a:defRPr/>
            </a:pPr>
            <a:r>
              <a:rPr lang="cs-CZ" sz="2800" dirty="0"/>
              <a:t>Volejte pokud to situace dovolí (lze i SMS).</a:t>
            </a:r>
          </a:p>
          <a:p>
            <a:pPr lvl="1">
              <a:defRPr/>
            </a:pPr>
            <a:r>
              <a:rPr lang="cs-CZ" sz="2800" dirty="0"/>
              <a:t>Upřesněte místo, kde se nacházíte.</a:t>
            </a:r>
          </a:p>
          <a:p>
            <a:pPr lvl="1">
              <a:defRPr/>
            </a:pPr>
            <a:r>
              <a:rPr lang="cs-CZ" sz="2800" dirty="0"/>
              <a:t>Svými slovy sdělte, co se stalo.</a:t>
            </a:r>
          </a:p>
          <a:p>
            <a:pPr lvl="1">
              <a:defRPr/>
            </a:pPr>
            <a:r>
              <a:rPr lang="cs-CZ" sz="2800" dirty="0"/>
              <a:t>Odpovídejte na dotazy operátora. </a:t>
            </a:r>
          </a:p>
          <a:p>
            <a:pPr lvl="1">
              <a:defRPr/>
            </a:pPr>
            <a:r>
              <a:rPr lang="cs-CZ" sz="2800" dirty="0"/>
              <a:t>Hovor ukončete, až po výzvě operátora.</a:t>
            </a:r>
          </a:p>
          <a:p>
            <a:pPr lvl="1">
              <a:defRPr/>
            </a:pPr>
            <a:endParaRPr lang="cs-CZ" sz="2800" dirty="0"/>
          </a:p>
          <a:p>
            <a:endParaRPr lang="cs-CZ" sz="2400" dirty="0"/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  <a:p>
            <a:pPr lvl="0"/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9136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8FE2-9EBD-46AD-92BA-05E355D51902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38200" y="2025950"/>
            <a:ext cx="98066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/>
              <a:t>Vlastníkům a provozovatelům měkkých cílů je k dispozici konzultační a poradenská linka Policie ČR - </a:t>
            </a:r>
            <a:r>
              <a:rPr lang="cs-CZ" sz="2800" b="1" dirty="0">
                <a:solidFill>
                  <a:schemeClr val="tx2"/>
                </a:solidFill>
              </a:rPr>
              <a:t>800 255 255.</a:t>
            </a:r>
          </a:p>
          <a:p>
            <a:pPr algn="just"/>
            <a:endParaRPr lang="cs-CZ" sz="2800" b="1" dirty="0"/>
          </a:p>
          <a:p>
            <a:pPr algn="just"/>
            <a:r>
              <a:rPr lang="cs-CZ" sz="2400" i="1" dirty="0">
                <a:solidFill>
                  <a:schemeClr val="tx2"/>
                </a:solidFill>
              </a:rPr>
              <a:t>Na lince vás také propojí s regionálním koordinátorem pro ochranu měkkých cílů příslušného krajského ředitelství Policie ČR, se kterým se můžete domluvit na vstupním školení pro vás a vaše zaměstnance.</a:t>
            </a:r>
          </a:p>
          <a:p>
            <a:endParaRPr lang="cs-CZ" sz="3200" dirty="0">
              <a:solidFill>
                <a:schemeClr val="bg1"/>
              </a:solidFill>
            </a:endParaRPr>
          </a:p>
          <a:p>
            <a:endParaRPr lang="cs-CZ" sz="32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55333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37955" cy="738118"/>
          </a:xfrm>
        </p:spPr>
        <p:txBody>
          <a:bodyPr>
            <a:normAutofit/>
          </a:bodyPr>
          <a:lstStyle/>
          <a:p>
            <a:r>
              <a:rPr lang="cs-CZ" sz="4000" dirty="0"/>
              <a:t>Desatero k ochraně měkkého cíle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8FE2-9EBD-46AD-92BA-05E355D51902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838200" y="1381538"/>
            <a:ext cx="9937750" cy="49748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400" i="1" dirty="0"/>
              <a:t>Charakterizujte a analyzujte svůj měkký cíl, svoji bezpečnost i zranitelnost.</a:t>
            </a:r>
          </a:p>
          <a:p>
            <a:pPr algn="just"/>
            <a:r>
              <a:rPr lang="cs-CZ" sz="2400" i="1" dirty="0"/>
              <a:t>Nastavte jednotný postup pro identifikaci hrozeb.</a:t>
            </a:r>
          </a:p>
          <a:p>
            <a:pPr algn="just"/>
            <a:r>
              <a:rPr lang="cs-CZ" sz="2400" i="1" dirty="0"/>
              <a:t>K zabezpečení měkkého cíle využívejte metodickou podporu pro tvorbu bezpečnostního a krizového plánu a konkretizujte odpovědné osoby za plnění dílčích opatření.</a:t>
            </a:r>
          </a:p>
          <a:p>
            <a:pPr algn="just"/>
            <a:r>
              <a:rPr lang="cs-CZ" sz="2400" i="1" dirty="0"/>
              <a:t>Nastavte režimová opatření a jejich dodržování vyžadujte a kontrolujte.</a:t>
            </a:r>
          </a:p>
          <a:p>
            <a:pPr algn="just"/>
            <a:r>
              <a:rPr lang="cs-CZ" sz="2400" i="1" dirty="0"/>
              <a:t>Standardizujte postupy evakuace a </a:t>
            </a:r>
            <a:r>
              <a:rPr lang="cs-CZ" sz="2400" i="1" dirty="0" err="1"/>
              <a:t>invakuace</a:t>
            </a:r>
            <a:r>
              <a:rPr lang="cs-CZ" sz="2400" i="1" dirty="0"/>
              <a:t>.</a:t>
            </a:r>
          </a:p>
          <a:p>
            <a:pPr algn="just"/>
            <a:r>
              <a:rPr lang="cs-CZ" sz="2400" i="1" dirty="0"/>
              <a:t>Vytvořte plán interní komunikace a koordinační plán pro případ incidentu. Každý musí vědět, co má dělat.</a:t>
            </a:r>
          </a:p>
          <a:p>
            <a:pPr algn="just"/>
            <a:r>
              <a:rPr lang="cs-CZ" sz="2400" i="1" dirty="0"/>
              <a:t>Nastavte pravidelná vzdělávání zaměstnanců, využívejte systém BOZP.</a:t>
            </a:r>
          </a:p>
          <a:p>
            <a:pPr algn="just"/>
            <a:r>
              <a:rPr lang="cs-CZ" sz="2400" i="1" dirty="0"/>
              <a:t>Realizujte pravidelné interní nácviky pro zvládání mimořádné situace. Šiřte osvětu postupu „Utíkej, schovej se, bojuj!“</a:t>
            </a:r>
          </a:p>
          <a:p>
            <a:pPr algn="just"/>
            <a:r>
              <a:rPr lang="cs-CZ" sz="2400" i="1" dirty="0"/>
              <a:t>Spolupracujte se složkami IZS i územní samosprávou.</a:t>
            </a:r>
          </a:p>
          <a:p>
            <a:pPr algn="just"/>
            <a:r>
              <a:rPr lang="cs-CZ" sz="2400" i="1" dirty="0"/>
              <a:t>Buďte připraveni, při přípravách se neostýchejte zavolat si o odborné konzultace a pomoc na linku pro ochranu měkkých cílů </a:t>
            </a:r>
            <a:r>
              <a:rPr lang="cs-CZ" sz="2400" b="1" i="1" dirty="0"/>
              <a:t>800 255 255.</a:t>
            </a:r>
            <a:endParaRPr 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36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Měkké cíle </a:t>
            </a:r>
            <a:r>
              <a:rPr lang="cs-CZ" sz="4000" dirty="0">
                <a:solidFill>
                  <a:schemeClr val="tx2"/>
                </a:solidFill>
              </a:rPr>
              <a:t>–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>
                <a:solidFill>
                  <a:schemeClr val="tx2"/>
                </a:solidFill>
              </a:rPr>
              <a:t>cíl OMC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32" y="1690688"/>
            <a:ext cx="9987951" cy="4351338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altLang="cs-CZ" sz="3600" b="1" dirty="0"/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altLang="cs-CZ" sz="3600" b="1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altLang="cs-CZ" b="1" dirty="0"/>
              <a:t>Ochrana měkkých cílů spočívá primárně </a:t>
            </a:r>
            <a:r>
              <a:rPr lang="cs-CZ" altLang="cs-CZ" b="1" dirty="0">
                <a:solidFill>
                  <a:srgbClr val="000000"/>
                </a:solidFill>
              </a:rPr>
              <a:t>v ochraně lidí, </a:t>
            </a:r>
            <a:r>
              <a:rPr lang="cs-CZ" altLang="cs-CZ" dirty="0">
                <a:solidFill>
                  <a:srgbClr val="000000"/>
                </a:solidFill>
              </a:rPr>
              <a:t>kteří jsou cílem </a:t>
            </a:r>
            <a:r>
              <a:rPr lang="cs-CZ" altLang="cs-CZ" u="sng" dirty="0">
                <a:solidFill>
                  <a:srgbClr val="000000"/>
                </a:solidFill>
              </a:rPr>
              <a:t>násilného</a:t>
            </a:r>
            <a:r>
              <a:rPr lang="cs-CZ" altLang="cs-CZ" dirty="0">
                <a:solidFill>
                  <a:srgbClr val="000000"/>
                </a:solidFill>
              </a:rPr>
              <a:t> útoku.</a:t>
            </a:r>
          </a:p>
          <a:p>
            <a:pPr lvl="0"/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0094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8FE2-9EBD-46AD-92BA-05E355D51902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77688" y="1232452"/>
            <a:ext cx="113306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600" b="1" dirty="0">
              <a:solidFill>
                <a:srgbClr val="F2C100"/>
              </a:solidFill>
              <a:ea typeface="+mj-ea"/>
              <a:cs typeface="+mj-cs"/>
            </a:endParaRPr>
          </a:p>
          <a:p>
            <a:pPr algn="ctr"/>
            <a:r>
              <a:rPr lang="cs-CZ" sz="3600" b="1" dirty="0">
                <a:solidFill>
                  <a:srgbClr val="F2C100"/>
                </a:solidFill>
                <a:ea typeface="+mj-ea"/>
                <a:cs typeface="+mj-cs"/>
              </a:rPr>
              <a:t>Odpovědnost za připravenost měkkého cíle</a:t>
            </a:r>
            <a:r>
              <a:rPr lang="cs-CZ" sz="3600" dirty="0">
                <a:solidFill>
                  <a:prstClr val="white"/>
                </a:solidFill>
                <a:ea typeface="+mj-ea"/>
                <a:cs typeface="+mj-cs"/>
              </a:rPr>
              <a:t> nese jeho vlastník a provozovatel!</a:t>
            </a:r>
            <a:br>
              <a:rPr lang="cs-CZ" sz="3600" dirty="0">
                <a:solidFill>
                  <a:prstClr val="white"/>
                </a:solidFill>
                <a:ea typeface="+mj-ea"/>
                <a:cs typeface="+mj-cs"/>
              </a:rPr>
            </a:br>
            <a:br>
              <a:rPr lang="cs-CZ" sz="3600" b="1" dirty="0">
                <a:solidFill>
                  <a:prstClr val="white"/>
                </a:solidFill>
                <a:ea typeface="+mj-ea"/>
                <a:cs typeface="+mj-cs"/>
              </a:rPr>
            </a:br>
            <a:br>
              <a:rPr lang="cs-CZ" sz="3600" b="1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cs-CZ" sz="3600" dirty="0">
                <a:solidFill>
                  <a:prstClr val="white"/>
                </a:solidFill>
                <a:ea typeface="+mj-ea"/>
                <a:cs typeface="+mj-cs"/>
              </a:rPr>
              <a:t>Úloha Policie ČR je konzultační a poradenská, neváhejte se na nás obrátit.</a:t>
            </a:r>
            <a:endParaRPr lang="cs-CZ" sz="3200" i="1" dirty="0">
              <a:solidFill>
                <a:schemeClr val="bg1"/>
              </a:solidFill>
            </a:endParaRPr>
          </a:p>
          <a:p>
            <a:pPr algn="ctr"/>
            <a:endParaRPr lang="cs-CZ" sz="3200" i="1" dirty="0">
              <a:solidFill>
                <a:schemeClr val="bg1"/>
              </a:solidFill>
            </a:endParaRPr>
          </a:p>
          <a:p>
            <a:endParaRPr lang="cs-CZ" sz="3200" dirty="0">
              <a:solidFill>
                <a:schemeClr val="bg1"/>
              </a:solidFill>
            </a:endParaRPr>
          </a:p>
          <a:p>
            <a:endParaRPr lang="cs-CZ" sz="32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Měkké cíle </a:t>
            </a:r>
            <a:r>
              <a:rPr lang="cs-CZ" sz="4000" dirty="0">
                <a:solidFill>
                  <a:schemeClr val="tx2"/>
                </a:solidFill>
              </a:rPr>
              <a:t>–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>
                <a:solidFill>
                  <a:schemeClr val="tx2"/>
                </a:solidFill>
              </a:rPr>
              <a:t>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4417" cy="4351338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cs-CZ" altLang="cs-CZ" sz="360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cs-CZ" altLang="cs-CZ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cs-CZ" altLang="cs-CZ" dirty="0">
                <a:solidFill>
                  <a:srgbClr val="000000"/>
                </a:solidFill>
              </a:rPr>
              <a:t>Smyslem opatření není jakkoliv nahrazovat, ale </a:t>
            </a:r>
            <a:r>
              <a:rPr lang="cs-CZ" altLang="cs-CZ" b="1" dirty="0"/>
              <a:t>synergicky doplnit systém ochrany veřejného pořádku a bezpečnosti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00"/>
                </a:solidFill>
              </a:rPr>
              <a:t>nastavených státem prostřednictvím právních předpisů.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2118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1"/>
                </a:solidFill>
              </a:rPr>
              <a:t>Hlavní partneři bezpečnostní spolupráce</a:t>
            </a:r>
            <a:br>
              <a:rPr lang="cs-CZ" altLang="cs-CZ" sz="4000" dirty="0">
                <a:solidFill>
                  <a:schemeClr val="tx1"/>
                </a:solidFill>
              </a:rPr>
            </a:br>
            <a:r>
              <a:rPr lang="cs-CZ" altLang="cs-CZ" sz="4000" dirty="0">
                <a:solidFill>
                  <a:schemeClr val="tx2"/>
                </a:solidFill>
              </a:rPr>
              <a:t>-</a:t>
            </a:r>
            <a:r>
              <a:rPr lang="cs-CZ" altLang="cs-CZ" sz="4000" dirty="0">
                <a:solidFill>
                  <a:schemeClr val="tx1"/>
                </a:solidFill>
              </a:rPr>
              <a:t> </a:t>
            </a:r>
            <a:r>
              <a:rPr lang="cs-CZ" altLang="cs-CZ" sz="4000" dirty="0">
                <a:solidFill>
                  <a:schemeClr val="tx2"/>
                </a:solidFill>
              </a:rPr>
              <a:t>na regionální úrovni 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000" dirty="0"/>
          </a:p>
          <a:p>
            <a:pPr lvl="0"/>
            <a:endParaRPr lang="cs-CZ" sz="2000" dirty="0"/>
          </a:p>
          <a:p>
            <a:pPr lvl="0"/>
            <a:r>
              <a:rPr lang="cs-CZ" sz="2400" dirty="0"/>
              <a:t>Krajské ředitelství policie  </a:t>
            </a:r>
          </a:p>
          <a:p>
            <a:pPr lvl="0"/>
            <a:r>
              <a:rPr lang="cs-CZ" sz="2400" dirty="0"/>
              <a:t>Hasičský záchranný sbor ČR </a:t>
            </a:r>
          </a:p>
          <a:p>
            <a:pPr lvl="0"/>
            <a:r>
              <a:rPr lang="cs-CZ" sz="2400" dirty="0"/>
              <a:t>Zdravotnická záchranná služba  </a:t>
            </a:r>
          </a:p>
          <a:p>
            <a:pPr lvl="0"/>
            <a:r>
              <a:rPr lang="cs-CZ" sz="2400" dirty="0"/>
              <a:t>Městská nebo obecní policie </a:t>
            </a:r>
          </a:p>
          <a:p>
            <a:pPr lvl="0"/>
            <a:r>
              <a:rPr lang="cs-CZ" sz="2400" dirty="0"/>
              <a:t>Bezpečnostní odbor magistrátu nebo města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6160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77283" cy="89714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Měkké cíle </a:t>
            </a:r>
            <a:r>
              <a:rPr lang="cs-CZ" sz="4000" dirty="0">
                <a:solidFill>
                  <a:schemeClr val="tx2"/>
                </a:solidFill>
              </a:rPr>
              <a:t>– 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1356"/>
            <a:ext cx="9856304" cy="494499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altLang="cs-CZ" sz="2000" b="1" i="1" dirty="0">
              <a:solidFill>
                <a:srgbClr val="3F94D3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altLang="cs-CZ" sz="2400" b="1" i="1" dirty="0"/>
              <a:t>Termín „měkké cíle“ je používán pro označení míst s vysokou koncentrací osob a nízkou úrovní zabezpečení proti násilným útokům.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altLang="cs-CZ" sz="2400" b="1" i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altLang="cs-CZ" sz="2400" dirty="0">
                <a:solidFill>
                  <a:schemeClr val="tx2"/>
                </a:solidFill>
              </a:rPr>
              <a:t>Jedná se o </a:t>
            </a:r>
            <a:r>
              <a:rPr lang="pl-PL" altLang="cs-CZ" sz="2400" dirty="0">
                <a:solidFill>
                  <a:srgbClr val="000000"/>
                </a:solidFill>
              </a:rPr>
              <a:t>objekty, prostory nebo </a:t>
            </a:r>
            <a:r>
              <a:rPr lang="cs-CZ" altLang="cs-CZ" sz="2400" dirty="0">
                <a:solidFill>
                  <a:srgbClr val="000000"/>
                </a:solidFill>
              </a:rPr>
              <a:t>akce charakterizované častou přítomností většího počtu osob a současně absencí či nízkou úrovní zabezpečení proti závažným násilným útokům.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cs-CZ" altLang="cs-CZ" sz="2400" b="1" dirty="0">
              <a:solidFill>
                <a:srgbClr val="3F94D3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cs-CZ" altLang="cs-CZ" sz="2400" b="1" dirty="0"/>
              <a:t>Ochrana měkkých cílů spočívá primárně v ochraně lidí</a:t>
            </a:r>
            <a:r>
              <a:rPr lang="cs-CZ" altLang="cs-CZ" sz="2400" dirty="0"/>
              <a:t>, </a:t>
            </a:r>
            <a:r>
              <a:rPr lang="cs-CZ" altLang="cs-CZ" sz="2400" dirty="0">
                <a:solidFill>
                  <a:srgbClr val="000000"/>
                </a:solidFill>
              </a:rPr>
              <a:t>kteří jsou cílem páchaného násilného útoku.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5901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77283" cy="877266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Měkké cíle </a:t>
            </a:r>
            <a:r>
              <a:rPr lang="cs-CZ" sz="4000" dirty="0">
                <a:solidFill>
                  <a:schemeClr val="tx2"/>
                </a:solidFill>
              </a:rPr>
              <a:t>– příklady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977887"/>
            <a:ext cx="9987951" cy="4199076"/>
          </a:xfrm>
        </p:spPr>
        <p:txBody>
          <a:bodyPr>
            <a:normAutofit/>
          </a:bodyPr>
          <a:lstStyle/>
          <a:p>
            <a:r>
              <a:rPr lang="cs-CZ" sz="2400" dirty="0"/>
              <a:t>nádraží a další dopravní uzly</a:t>
            </a:r>
          </a:p>
          <a:p>
            <a:r>
              <a:rPr lang="cs-CZ" sz="2400" dirty="0"/>
              <a:t>obchodní centra </a:t>
            </a:r>
          </a:p>
          <a:p>
            <a:r>
              <a:rPr lang="cs-CZ" sz="2400" dirty="0"/>
              <a:t>sportovní a kulturní akce </a:t>
            </a:r>
          </a:p>
          <a:p>
            <a:r>
              <a:rPr lang="cs-CZ" sz="2400" dirty="0"/>
              <a:t>náboženské či turistické objekty</a:t>
            </a:r>
          </a:p>
          <a:p>
            <a:r>
              <a:rPr lang="cs-CZ" sz="2400" dirty="0"/>
              <a:t>veřejné instituce </a:t>
            </a:r>
          </a:p>
          <a:p>
            <a:r>
              <a:rPr lang="cs-CZ" sz="2400" dirty="0"/>
              <a:t>náměstí </a:t>
            </a:r>
          </a:p>
          <a:p>
            <a:r>
              <a:rPr lang="cs-CZ" sz="2400" dirty="0"/>
              <a:t>školy </a:t>
            </a:r>
          </a:p>
          <a:p>
            <a:r>
              <a:rPr lang="cs-CZ" sz="2400" dirty="0"/>
              <a:t>nemocnice</a:t>
            </a:r>
          </a:p>
          <a:p>
            <a:r>
              <a:rPr lang="cs-CZ" sz="2400" dirty="0"/>
              <a:t>a další …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8FE2-9EBD-46AD-92BA-05E355D51902}" type="datetime1">
              <a:rPr lang="cs-CZ" smtClean="0"/>
              <a:pPr/>
              <a:t>24.02.2025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A904E7C-974F-4A0A-B26C-A8D0EFE0750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340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77283" cy="65860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Měkké cíle </a:t>
            </a:r>
            <a:r>
              <a:rPr lang="cs-CZ" sz="4000" dirty="0">
                <a:solidFill>
                  <a:schemeClr val="tx2"/>
                </a:solidFill>
              </a:rPr>
              <a:t>– gestor OMC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2636"/>
            <a:ext cx="9987951" cy="515371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000" b="1" dirty="0"/>
              <a:t>   </a:t>
            </a:r>
          </a:p>
          <a:p>
            <a:pPr marL="0" indent="0">
              <a:buNone/>
              <a:defRPr/>
            </a:pPr>
            <a:r>
              <a:rPr lang="cs-CZ" sz="2400" b="1" dirty="0"/>
              <a:t>Ministerstvo vnitra České republiky </a:t>
            </a:r>
          </a:p>
          <a:p>
            <a:pPr marL="0" indent="0">
              <a:buNone/>
              <a:defRPr/>
            </a:pPr>
            <a:r>
              <a:rPr lang="cs-CZ" sz="2400" b="1" dirty="0"/>
              <a:t>Odbor bezpečnostní politiky</a:t>
            </a:r>
          </a:p>
          <a:p>
            <a:pPr marL="0" indent="0">
              <a:buNone/>
              <a:defRPr/>
            </a:pPr>
            <a:r>
              <a:rPr lang="cs-CZ" sz="2400" dirty="0"/>
              <a:t>Oddělení bezpečnostních hrozeb a krizového řízení      </a:t>
            </a:r>
          </a:p>
          <a:p>
            <a:pPr marL="182563" lvl="1" indent="0">
              <a:buNone/>
              <a:defRPr/>
            </a:pPr>
            <a:endParaRPr lang="cs-CZ" b="1" dirty="0"/>
          </a:p>
          <a:p>
            <a:pPr lvl="0"/>
            <a:r>
              <a:rPr lang="cs-CZ" sz="2400" dirty="0"/>
              <a:t>MV ČR vydalo metodiky k ochraně měkkých cílů: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r>
              <a:rPr lang="cs-CZ" u="sng" dirty="0">
                <a:solidFill>
                  <a:schemeClr val="tx2"/>
                </a:solidFill>
              </a:rPr>
              <a:t>Základy ochrany měkkých cílů</a:t>
            </a:r>
          </a:p>
          <a:p>
            <a:pPr lvl="1"/>
            <a:r>
              <a:rPr lang="cs-CZ" altLang="cs-CZ" u="sng" dirty="0">
                <a:solidFill>
                  <a:schemeClr val="tx2"/>
                </a:solidFill>
              </a:rPr>
              <a:t>Vyhodnocení ohroženosti měkkého cíle</a:t>
            </a:r>
            <a:r>
              <a:rPr lang="cs-CZ" altLang="cs-CZ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cs-CZ" altLang="cs-CZ" u="sng" dirty="0">
                <a:solidFill>
                  <a:schemeClr val="tx2"/>
                </a:solidFill>
              </a:rPr>
              <a:t>Bezpečnostní plán měkkého cíle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Metodika </a:t>
            </a:r>
            <a:r>
              <a:rPr lang="cs-CZ" altLang="cs-CZ" dirty="0">
                <a:solidFill>
                  <a:schemeClr val="tx2"/>
                </a:solidFill>
              </a:rPr>
              <a:t>koordinace měkkého cíle pro fázi po bezpečnostním incidentu aneb jak se vyrovnat s nastalou situací </a:t>
            </a:r>
            <a:r>
              <a:rPr lang="cs-CZ" altLang="cs-CZ" u="sng" dirty="0">
                <a:solidFill>
                  <a:schemeClr val="tx2"/>
                </a:solidFill>
              </a:rPr>
              <a:t>(„krizový plán“)  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marL="92075" indent="0" algn="just">
              <a:buNone/>
              <a:defRPr/>
            </a:pPr>
            <a:endParaRPr lang="cs-CZ" altLang="cs-CZ" sz="105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8895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77283" cy="65860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Měkké cíle </a:t>
            </a:r>
            <a:r>
              <a:rPr lang="cs-CZ" sz="4000" dirty="0">
                <a:solidFill>
                  <a:schemeClr val="tx2"/>
                </a:solidFill>
              </a:rPr>
              <a:t>– gestor OMC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48070"/>
            <a:ext cx="9987951" cy="4408280"/>
          </a:xfrm>
        </p:spPr>
        <p:txBody>
          <a:bodyPr>
            <a:normAutofit/>
          </a:bodyPr>
          <a:lstStyle/>
          <a:p>
            <a:pPr lvl="0"/>
            <a:r>
              <a:rPr lang="cs-CZ" sz="2400" dirty="0"/>
              <a:t>Dále specifické metodiky k ochraně měkkých cílů: 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r>
              <a:rPr lang="cs-CZ" dirty="0"/>
              <a:t>pro školy </a:t>
            </a:r>
            <a:r>
              <a:rPr lang="cs-CZ" u="sng" dirty="0">
                <a:solidFill>
                  <a:schemeClr val="tx2"/>
                </a:solidFill>
              </a:rPr>
              <a:t>Bezpečnostní standard pro školy </a:t>
            </a:r>
          </a:p>
          <a:p>
            <a:pPr lvl="1"/>
            <a:r>
              <a:rPr lang="cs-CZ" altLang="cs-CZ" dirty="0"/>
              <a:t>pro pořadatele </a:t>
            </a:r>
            <a:r>
              <a:rPr lang="cs-CZ" altLang="cs-CZ" u="sng" dirty="0">
                <a:solidFill>
                  <a:schemeClr val="tx2"/>
                </a:solidFill>
              </a:rPr>
              <a:t>Bezpečnostní standardy pro pořadatele sportovních, kulturních a společenských akcí</a:t>
            </a:r>
            <a:endParaRPr lang="cs-CZ" dirty="0">
              <a:solidFill>
                <a:schemeClr val="tx2"/>
              </a:solidFill>
            </a:endParaRPr>
          </a:p>
          <a:p>
            <a:pPr marL="92075" indent="0" algn="just"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lvl="0"/>
            <a:r>
              <a:rPr lang="cs-CZ" sz="2400" dirty="0"/>
              <a:t>Všechny metodiky a další strategické dokumenty jsou k dispozici na webu MV ČR 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https://www.mvcr.cz/chh/clanek/terorismus-web-dokumenty-dokumenty.aspx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4485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77283" cy="71824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Měkký cíl </a:t>
            </a:r>
            <a:r>
              <a:rPr lang="cs-CZ" sz="4000" dirty="0">
                <a:solidFill>
                  <a:schemeClr val="tx2"/>
                </a:solidFill>
              </a:rPr>
              <a:t>– co můžeme udělat?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sz="2400" b="1" dirty="0"/>
              <a:t>Vyhodnocení bezpečnostních rizik </a:t>
            </a:r>
            <a:r>
              <a:rPr lang="cs-CZ" sz="2400" dirty="0">
                <a:solidFill>
                  <a:schemeClr val="tx2"/>
                </a:solidFill>
              </a:rPr>
              <a:t>(rizika, hrozby)</a:t>
            </a:r>
          </a:p>
          <a:p>
            <a:pPr lvl="0"/>
            <a:r>
              <a:rPr lang="cs-CZ" sz="2400" b="1" dirty="0"/>
              <a:t>Bezpečnostní plán </a:t>
            </a:r>
            <a:r>
              <a:rPr lang="cs-CZ" sz="2400" dirty="0">
                <a:solidFill>
                  <a:schemeClr val="tx2"/>
                </a:solidFill>
              </a:rPr>
              <a:t>(zmírnění rizik)</a:t>
            </a:r>
          </a:p>
          <a:p>
            <a:pPr lvl="0"/>
            <a:r>
              <a:rPr lang="cs-CZ" sz="2400" b="1" dirty="0"/>
              <a:t>Interní a externí krizová komunikace </a:t>
            </a:r>
            <a:r>
              <a:rPr lang="cs-CZ" sz="2400" dirty="0">
                <a:solidFill>
                  <a:schemeClr val="tx2"/>
                </a:solidFill>
              </a:rPr>
              <a:t>(přenos informací při události)</a:t>
            </a:r>
          </a:p>
          <a:p>
            <a:pPr lvl="0"/>
            <a:r>
              <a:rPr lang="cs-CZ" sz="2400" b="1" dirty="0"/>
              <a:t>Krizový plán </a:t>
            </a:r>
            <a:r>
              <a:rPr lang="cs-CZ" sz="2400" dirty="0">
                <a:solidFill>
                  <a:schemeClr val="tx2"/>
                </a:solidFill>
              </a:rPr>
              <a:t>(jak postupovat od začátku do konce události)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06E-10EE-486C-99FF-0A1DDDC014B4}" type="datetime1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4E7C-974F-4A0A-B26C-A8D0EFE0750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792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Vlastní 7">
      <a:dk1>
        <a:srgbClr val="005B8F"/>
      </a:dk1>
      <a:lt1>
        <a:sysClr val="window" lastClr="FFFFFF"/>
      </a:lt1>
      <a:dk2>
        <a:srgbClr val="000000"/>
      </a:dk2>
      <a:lt2>
        <a:srgbClr val="E7E6E6"/>
      </a:lt2>
      <a:accent1>
        <a:srgbClr val="005B8F"/>
      </a:accent1>
      <a:accent2>
        <a:srgbClr val="F2C100"/>
      </a:accent2>
      <a:accent3>
        <a:srgbClr val="007EC4"/>
      </a:accent3>
      <a:accent4>
        <a:srgbClr val="FFE500"/>
      </a:accent4>
      <a:accent5>
        <a:srgbClr val="33B6FF"/>
      </a:accent5>
      <a:accent6>
        <a:srgbClr val="FF006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2E1A066-E19C-46EC-B2B8-893608C1E66B}" vid="{7BB837A2-EE7E-48B7-BD45-90683FC85D3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Nová prezetance PČR</Template>
  <TotalTime>2507</TotalTime>
  <Words>1084</Words>
  <Application>Microsoft Office PowerPoint</Application>
  <PresentationFormat>Širokoúhlá obrazovka</PresentationFormat>
  <Paragraphs>207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Office</vt:lpstr>
      <vt:lpstr>OCHRANA MĚKKÉHO CÍLE </vt:lpstr>
      <vt:lpstr>Měkké cíle – cíl OMC</vt:lpstr>
      <vt:lpstr>Měkké cíle – význam</vt:lpstr>
      <vt:lpstr>Hlavní partneři bezpečnostní spolupráce - na regionální úrovni </vt:lpstr>
      <vt:lpstr>Měkké cíle – pojem</vt:lpstr>
      <vt:lpstr>Měkké cíle – příklady</vt:lpstr>
      <vt:lpstr>Měkké cíle – gestor OMC</vt:lpstr>
      <vt:lpstr>Měkké cíle – gestor OMC</vt:lpstr>
      <vt:lpstr>Měkký cíl – co můžeme udělat?</vt:lpstr>
      <vt:lpstr>Měkký cíl – co můžeme udělat? </vt:lpstr>
      <vt:lpstr>Měkký cíl – co můžeme udělat?</vt:lpstr>
      <vt:lpstr> Reakce v případě ozbrojeného útoku  </vt:lpstr>
      <vt:lpstr> Reakce v případě ozbrojeného útoku  </vt:lpstr>
      <vt:lpstr> Reakce v případě ozbrojeného útoku  </vt:lpstr>
      <vt:lpstr> Reakce v případě ozbrojeného útoku  </vt:lpstr>
      <vt:lpstr> Reakce v případě ozbrojeného útoku  </vt:lpstr>
      <vt:lpstr> Reakce v případě ozbrojeného útoku </vt:lpstr>
      <vt:lpstr>Prezentace aplikace PowerPoint</vt:lpstr>
      <vt:lpstr>Desatero k ochraně měkkého cíle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Administrator</dc:creator>
  <cp:lastModifiedBy>Jiránek Dan</cp:lastModifiedBy>
  <cp:revision>158</cp:revision>
  <dcterms:created xsi:type="dcterms:W3CDTF">2023-11-29T09:35:49Z</dcterms:created>
  <dcterms:modified xsi:type="dcterms:W3CDTF">2025-02-24T11:41:32Z</dcterms:modified>
</cp:coreProperties>
</file>