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7" r:id="rId4"/>
    <p:sldId id="258" r:id="rId5"/>
    <p:sldId id="260" r:id="rId6"/>
    <p:sldId id="261" r:id="rId7"/>
    <p:sldId id="262" r:id="rId8"/>
    <p:sldId id="259" r:id="rId9"/>
    <p:sldId id="265" r:id="rId10"/>
  </p:sldIdLst>
  <p:sldSz cx="9144000" cy="6858000" type="screen4x3"/>
  <p:notesSz cx="6735763" cy="9866313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8C14F-EF83-45DA-A930-806E17A38391}" type="datetimeFigureOut">
              <a:rPr lang="cs-CZ"/>
              <a:pPr>
                <a:defRPr/>
              </a:pPr>
              <a:t>29.11.2012</a:t>
            </a:fld>
            <a:endParaRPr lang="cs-CZ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72451-185F-45B0-95C5-E95BE867A8F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1591C-C97D-4D45-B3ED-CC321B5E68F9}" type="datetimeFigureOut">
              <a:rPr lang="cs-CZ"/>
              <a:pPr>
                <a:defRPr/>
              </a:pPr>
              <a:t>29.11.2012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85E76-DEE0-4A5E-B7F9-301204333DC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0AD77-6810-48BE-84AE-056C54855AA3}" type="datetimeFigureOut">
              <a:rPr lang="cs-CZ"/>
              <a:pPr>
                <a:defRPr/>
              </a:pPr>
              <a:t>29.11.2012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A8644-7FA2-4889-B2D6-4A889CF07BF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532A4-0968-45CB-B051-E33024701C78}" type="datetimeFigureOut">
              <a:rPr lang="cs-CZ"/>
              <a:pPr>
                <a:defRPr/>
              </a:pPr>
              <a:t>29.11.2012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2B9A4-7321-42CB-A9F0-CCB5BD19C6F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E93DF-0D94-48A3-BC95-F756CC862C5B}" type="datetimeFigureOut">
              <a:rPr lang="cs-CZ"/>
              <a:pPr>
                <a:defRPr/>
              </a:pPr>
              <a:t>29.11.2012</a:t>
            </a:fld>
            <a:endParaRPr lang="cs-CZ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3F9DD-709B-4797-8277-FF86BFF1F99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EC59F-BA15-4A9A-A73C-6548E645D461}" type="datetimeFigureOut">
              <a:rPr lang="cs-CZ"/>
              <a:pPr>
                <a:defRPr/>
              </a:pPr>
              <a:t>29.11.2012</a:t>
            </a:fld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0BBEE-D172-415E-B48E-452451B1BBE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53F31-C78F-4C32-9479-EB75408EC1DD}" type="datetimeFigureOut">
              <a:rPr lang="cs-CZ"/>
              <a:pPr>
                <a:defRPr/>
              </a:pPr>
              <a:t>29.11.2012</a:t>
            </a:fld>
            <a:endParaRPr lang="cs-CZ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C5CA2-EAC3-4882-B2FB-8C3ABFB7FC9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42C1B-FB77-4DAD-AA0F-8C7E35D35F1C}" type="datetimeFigureOut">
              <a:rPr lang="cs-CZ"/>
              <a:pPr>
                <a:defRPr/>
              </a:pPr>
              <a:t>29.11.2012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7BD0A-A300-46B6-AB37-F1CCB44EB32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C5DD6-9673-4BEC-8226-5A62224C7A95}" type="datetimeFigureOut">
              <a:rPr lang="cs-CZ"/>
              <a:pPr>
                <a:defRPr/>
              </a:pPr>
              <a:t>29.11.2012</a:t>
            </a:fld>
            <a:endParaRPr lang="cs-CZ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59DCD-6A0C-443C-A92E-A7D4D7D4B04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269DA-F7FD-4888-B1B5-671D75EC854E}" type="datetimeFigureOut">
              <a:rPr lang="cs-CZ"/>
              <a:pPr>
                <a:defRPr/>
              </a:pPr>
              <a:t>29.11.2012</a:t>
            </a:fld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DE1EF-7BE0-4E2A-98F3-8E4ED679F10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31408-3B5E-4196-AAFB-E650220C50AB}" type="datetimeFigureOut">
              <a:rPr lang="cs-CZ"/>
              <a:pPr>
                <a:defRPr/>
              </a:pPr>
              <a:t>29.11.2012</a:t>
            </a:fld>
            <a:endParaRPr lang="cs-CZ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76B81-8371-4CD6-A522-80D9F734335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5BAF219-B5D7-4A46-B4ED-D465F59090EA}" type="datetimeFigureOut">
              <a:rPr lang="cs-CZ"/>
              <a:pPr>
                <a:defRPr/>
              </a:pPr>
              <a:t>29.11.2012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7557E79-5440-4B91-8A8C-DC3AC0F5F2C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4" r:id="rId2"/>
    <p:sldLayoutId id="2147483673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4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0" y="333375"/>
            <a:ext cx="9144000" cy="19431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03350" y="2781300"/>
            <a:ext cx="5637213" cy="1655763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cs-CZ" dirty="0"/>
              <a:t>Případová studie </a:t>
            </a:r>
            <a:r>
              <a:rPr lang="cs-CZ" dirty="0" smtClean="0"/>
              <a:t>k možnému využití ITI </a:t>
            </a:r>
          </a:p>
          <a:p>
            <a:pPr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cs-CZ" dirty="0" smtClean="0"/>
              <a:t>a k diskuzi o roli měst po roce 2013</a:t>
            </a:r>
            <a:endParaRPr lang="cs-CZ" dirty="0"/>
          </a:p>
          <a:p>
            <a:pPr eaLnBrk="1" fontAlgn="auto" hangingPunct="1">
              <a:buClr>
                <a:schemeClr val="accent6">
                  <a:lumMod val="75000"/>
                </a:schemeClr>
              </a:buClr>
              <a:defRPr/>
            </a:pPr>
            <a:endParaRPr lang="cs-CZ" dirty="0" smtClean="0"/>
          </a:p>
          <a:p>
            <a:pPr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cs-CZ" dirty="0" smtClean="0"/>
              <a:t>Praha, 29. 11. 2012</a:t>
            </a:r>
            <a:endParaRPr lang="cs-CZ" dirty="0"/>
          </a:p>
        </p:txBody>
      </p:sp>
      <p:sp>
        <p:nvSpPr>
          <p:cNvPr id="13315" name="Nadpis 1"/>
          <p:cNvSpPr>
            <a:spLocks noGrp="1"/>
          </p:cNvSpPr>
          <p:nvPr>
            <p:ph type="ctrTitle"/>
          </p:nvPr>
        </p:nvSpPr>
        <p:spPr bwMode="auto">
          <a:xfrm>
            <a:off x="0" y="333375"/>
            <a:ext cx="9144000" cy="1727200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marL="639763" algn="ctr" eaLnBrk="1" hangingPunct="1">
              <a:buFont typeface="Georgia" pitchFamily="18" charset="0"/>
              <a:buNone/>
            </a:pPr>
            <a:r>
              <a:rPr lang="cs-CZ" sz="3600" smtClean="0">
                <a:solidFill>
                  <a:srgbClr val="FF0000"/>
                </a:solidFill>
                <a:effectLst/>
              </a:rPr>
              <a:t>Řízení rozvoje Hradecko-pardubické aglomerace ve vztahu ke kohezní politice 2014+</a:t>
            </a:r>
          </a:p>
        </p:txBody>
      </p:sp>
      <p:pic>
        <p:nvPicPr>
          <p:cNvPr id="13316" name="Obrázek 3" descr="velke logo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5138" y="5084763"/>
            <a:ext cx="1576387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Obrázek 13" descr="carka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9550" y="5908675"/>
            <a:ext cx="1871663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Obdélník 9"/>
          <p:cNvSpPr>
            <a:spLocks noChangeArrowheads="1"/>
          </p:cNvSpPr>
          <p:nvPr/>
        </p:nvSpPr>
        <p:spPr bwMode="auto">
          <a:xfrm>
            <a:off x="179388" y="6018213"/>
            <a:ext cx="25669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000">
                <a:solidFill>
                  <a:srgbClr val="000000"/>
                </a:solidFill>
                <a:latin typeface="Trebuchet MS" pitchFamily="34" charset="0"/>
              </a:rPr>
              <a:t>Statutární město Hradec králové</a:t>
            </a:r>
          </a:p>
          <a:p>
            <a:r>
              <a:rPr lang="cs-CZ" sz="1000">
                <a:solidFill>
                  <a:srgbClr val="000000"/>
                </a:solidFill>
                <a:latin typeface="Trebuchet MS" pitchFamily="34" charset="0"/>
              </a:rPr>
              <a:t>www.hradeckralove.org</a:t>
            </a:r>
          </a:p>
        </p:txBody>
      </p:sp>
      <p:sp>
        <p:nvSpPr>
          <p:cNvPr id="13319" name="Obdélník 11"/>
          <p:cNvSpPr>
            <a:spLocks noChangeArrowheads="1"/>
          </p:cNvSpPr>
          <p:nvPr/>
        </p:nvSpPr>
        <p:spPr bwMode="auto">
          <a:xfrm>
            <a:off x="6732588" y="5957888"/>
            <a:ext cx="26622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000">
                <a:solidFill>
                  <a:srgbClr val="000000"/>
                </a:solidFill>
                <a:latin typeface="Trebuchet MS" pitchFamily="34" charset="0"/>
              </a:rPr>
              <a:t>Statutární město Pardubice</a:t>
            </a:r>
          </a:p>
          <a:p>
            <a:r>
              <a:rPr lang="cs-CZ" sz="1000">
                <a:solidFill>
                  <a:srgbClr val="000000"/>
                </a:solidFill>
                <a:latin typeface="Trebuchet MS" pitchFamily="34" charset="0"/>
              </a:rPr>
              <a:t>www.mesto-pardubice.cz</a:t>
            </a:r>
          </a:p>
        </p:txBody>
      </p:sp>
      <p:pic>
        <p:nvPicPr>
          <p:cNvPr id="13320" name="Picture 5" descr="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04025" y="5084763"/>
            <a:ext cx="21590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0" y="4365625"/>
            <a:ext cx="9144000" cy="19431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63688" y="4653136"/>
            <a:ext cx="6512511" cy="1143000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cs-CZ" sz="4000" dirty="0" smtClean="0">
                <a:solidFill>
                  <a:srgbClr val="FF0000"/>
                </a:solidFill>
              </a:rPr>
              <a:t>Spolupráce HK-PCE</a:t>
            </a:r>
            <a:br>
              <a:rPr lang="cs-CZ" sz="4000" dirty="0" smtClean="0">
                <a:solidFill>
                  <a:srgbClr val="FF0000"/>
                </a:solidFill>
              </a:rPr>
            </a:br>
            <a:r>
              <a:rPr lang="cs-CZ" sz="4000" dirty="0" smtClean="0">
                <a:solidFill>
                  <a:srgbClr val="FF0000"/>
                </a:solidFill>
              </a:rPr>
              <a:t>dosavadní kroky</a:t>
            </a:r>
            <a:endParaRPr lang="cs-CZ" sz="4000" dirty="0">
              <a:solidFill>
                <a:srgbClr val="FF0000"/>
              </a:solidFill>
            </a:endParaRPr>
          </a:p>
        </p:txBody>
      </p:sp>
      <p:sp>
        <p:nvSpPr>
          <p:cNvPr id="14339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539750" y="476250"/>
            <a:ext cx="6884988" cy="3475038"/>
          </a:xfrm>
        </p:spPr>
        <p:txBody>
          <a:bodyPr/>
          <a:lstStyle/>
          <a:p>
            <a:pPr eaLnBrk="1" hangingPunct="1"/>
            <a:r>
              <a:rPr lang="cs-CZ" smtClean="0"/>
              <a:t>Diskuze od r. 2011 </a:t>
            </a:r>
          </a:p>
          <a:p>
            <a:pPr eaLnBrk="1" hangingPunct="1"/>
            <a:r>
              <a:rPr lang="cs-CZ" smtClean="0"/>
              <a:t>Politická dohoda primátorů měst HK – Pardubice, diskuze o společných tématech</a:t>
            </a:r>
          </a:p>
          <a:p>
            <a:pPr eaLnBrk="1" hangingPunct="1"/>
            <a:r>
              <a:rPr lang="cs-CZ" smtClean="0"/>
              <a:t>Vznik pracovní skupiny – zástupci „rozvojových“ a projektových útvarů s externí metodickou podporou (CEP a MEPCO)</a:t>
            </a:r>
          </a:p>
          <a:p>
            <a:pPr eaLnBrk="1" hangingPunct="1"/>
            <a:r>
              <a:rPr lang="cs-CZ" smtClean="0"/>
              <a:t>Informace do zastupitelstev</a:t>
            </a:r>
          </a:p>
          <a:p>
            <a:pPr eaLnBrk="1" hangingPunct="1"/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4437063"/>
            <a:ext cx="9144000" cy="1944687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31640" y="4725144"/>
            <a:ext cx="6974160" cy="1143000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cs-CZ" sz="4000" dirty="0" smtClean="0">
                <a:solidFill>
                  <a:srgbClr val="FF0000"/>
                </a:solidFill>
              </a:rPr>
              <a:t>Aglomerace ČR    rozvojová oblast HK-PCE</a:t>
            </a:r>
            <a:endParaRPr lang="cs-CZ" sz="4000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250825" y="404813"/>
            <a:ext cx="7292975" cy="4032250"/>
          </a:xfrm>
        </p:spPr>
        <p:txBody>
          <a:bodyPr rtlCol="0">
            <a:normAutofit fontScale="92500" lnSpcReduction="20000"/>
          </a:bodyPr>
          <a:lstStyle/>
          <a:p>
            <a:pPr marL="45720" indent="0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cs-CZ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" indent="0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" indent="0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cs-CZ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" indent="0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" indent="0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cs-CZ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" indent="0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" indent="0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cs-CZ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" indent="0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" indent="0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cs-CZ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" indent="0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cs-CZ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" indent="0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cs-CZ" sz="1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Zdroj: PÚR ČR, ZÚR krajů, </a:t>
            </a:r>
            <a:r>
              <a:rPr lang="cs-CZ" sz="17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Fixel</a:t>
            </a:r>
            <a:r>
              <a:rPr lang="cs-CZ" sz="1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(2010)</a:t>
            </a:r>
            <a:endParaRPr lang="cs-CZ" sz="1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5364" name="Obrázek 6" descr="agl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404813"/>
            <a:ext cx="5713412" cy="339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Přímá spojnice se šipkou 9"/>
          <p:cNvCxnSpPr/>
          <p:nvPr/>
        </p:nvCxnSpPr>
        <p:spPr>
          <a:xfrm flipH="1">
            <a:off x="3635375" y="1066800"/>
            <a:ext cx="1735138" cy="627063"/>
          </a:xfrm>
          <a:prstGeom prst="straightConnector1">
            <a:avLst/>
          </a:prstGeom>
          <a:ln w="3492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6" name="TextovéPole 10"/>
          <p:cNvSpPr txBox="1">
            <a:spLocks noChangeArrowheads="1"/>
          </p:cNvSpPr>
          <p:nvPr/>
        </p:nvSpPr>
        <p:spPr bwMode="auto">
          <a:xfrm>
            <a:off x="5219700" y="385763"/>
            <a:ext cx="38163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latin typeface="Trebuchet MS" pitchFamily="34" charset="0"/>
              </a:rPr>
              <a:t>367 tis. obyvatel</a:t>
            </a:r>
            <a:br>
              <a:rPr lang="cs-CZ">
                <a:latin typeface="Trebuchet MS" pitchFamily="34" charset="0"/>
              </a:rPr>
            </a:br>
            <a:r>
              <a:rPr lang="cs-CZ">
                <a:latin typeface="Trebuchet MS" pitchFamily="34" charset="0"/>
              </a:rPr>
              <a:t>Výborná dopravní dostupnost</a:t>
            </a:r>
          </a:p>
          <a:p>
            <a:r>
              <a:rPr lang="cs-CZ">
                <a:latin typeface="Trebuchet MS" pitchFamily="34" charset="0"/>
              </a:rPr>
              <a:t>Výkonná ekonomika</a:t>
            </a:r>
          </a:p>
          <a:p>
            <a:r>
              <a:rPr lang="cs-CZ">
                <a:latin typeface="Trebuchet MS" pitchFamily="34" charset="0"/>
              </a:rPr>
              <a:t>Dostupnost VŠ a high-tech průmysl </a:t>
            </a:r>
          </a:p>
          <a:p>
            <a:r>
              <a:rPr lang="cs-CZ">
                <a:latin typeface="Trebuchet MS" pitchFamily="34" charset="0"/>
              </a:rPr>
              <a:t>Silně urbanizované území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4437063"/>
            <a:ext cx="9144000" cy="1944687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35696" y="4797152"/>
            <a:ext cx="6512511" cy="1143000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cs-CZ" sz="4000" dirty="0" smtClean="0">
                <a:solidFill>
                  <a:srgbClr val="FF0000"/>
                </a:solidFill>
              </a:rPr>
              <a:t>Zpracování </a:t>
            </a:r>
            <a:br>
              <a:rPr lang="cs-CZ" sz="4000" dirty="0" smtClean="0">
                <a:solidFill>
                  <a:srgbClr val="FF0000"/>
                </a:solidFill>
              </a:rPr>
            </a:br>
            <a:r>
              <a:rPr lang="cs-CZ" sz="4000" dirty="0" smtClean="0">
                <a:solidFill>
                  <a:srgbClr val="FF0000"/>
                </a:solidFill>
              </a:rPr>
              <a:t>případové studie</a:t>
            </a:r>
            <a:endParaRPr lang="cs-CZ" sz="4000" dirty="0">
              <a:solidFill>
                <a:srgbClr val="FF0000"/>
              </a:solidFill>
            </a:endParaRPr>
          </a:p>
        </p:txBody>
      </p:sp>
      <p:sp>
        <p:nvSpPr>
          <p:cNvPr id="16387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539750" y="476250"/>
            <a:ext cx="7100888" cy="3849688"/>
          </a:xfrm>
        </p:spPr>
        <p:txBody>
          <a:bodyPr/>
          <a:lstStyle/>
          <a:p>
            <a:pPr eaLnBrk="1" hangingPunct="1"/>
            <a:r>
              <a:rPr lang="cs-CZ" smtClean="0"/>
              <a:t>Východiska – vývoj diskuze o urbánní dimenzi </a:t>
            </a:r>
            <a:br>
              <a:rPr lang="cs-CZ" smtClean="0"/>
            </a:br>
            <a:r>
              <a:rPr lang="cs-CZ" smtClean="0"/>
              <a:t>v kohezní politice na úrovni ČR/EU</a:t>
            </a:r>
          </a:p>
          <a:p>
            <a:pPr eaLnBrk="1" hangingPunct="1"/>
            <a:r>
              <a:rPr lang="cs-CZ" smtClean="0"/>
              <a:t>Zkušenosti měst z období 2007-13 – absorpční kapacita, využití IPRM</a:t>
            </a:r>
          </a:p>
          <a:p>
            <a:pPr eaLnBrk="1" hangingPunct="1"/>
            <a:r>
              <a:rPr lang="cs-CZ" smtClean="0"/>
              <a:t>Strategie měst </a:t>
            </a:r>
            <a:r>
              <a:rPr lang="en-US" smtClean="0"/>
              <a:t>=&gt; </a:t>
            </a:r>
            <a:r>
              <a:rPr lang="cs-CZ" smtClean="0"/>
              <a:t>hledání průniků, sektorové SWOT</a:t>
            </a:r>
          </a:p>
          <a:p>
            <a:pPr eaLnBrk="1" hangingPunct="1"/>
            <a:r>
              <a:rPr lang="cs-CZ" smtClean="0"/>
              <a:t>Strategie pro rozvoj aglomerace</a:t>
            </a:r>
          </a:p>
          <a:p>
            <a:pPr eaLnBrk="1" hangingPunct="1"/>
            <a:r>
              <a:rPr lang="cs-CZ" smtClean="0"/>
              <a:t>Požadavky na personální kapacity</a:t>
            </a:r>
          </a:p>
          <a:p>
            <a:pPr eaLnBrk="1" hangingPunct="1"/>
            <a:r>
              <a:rPr lang="cs-CZ" smtClean="0"/>
              <a:t>Reálné možnosti využití a implementace ITI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0" y="4437063"/>
            <a:ext cx="9144000" cy="1944687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64088" y="4372168"/>
            <a:ext cx="3600400" cy="2081168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cs-CZ" sz="4000" dirty="0" smtClean="0">
                <a:solidFill>
                  <a:srgbClr val="FF0000"/>
                </a:solidFill>
              </a:rPr>
              <a:t>Vymezení aglomerace HK-PCE</a:t>
            </a:r>
            <a:endParaRPr lang="cs-CZ" sz="4000" dirty="0">
              <a:solidFill>
                <a:srgbClr val="FF0000"/>
              </a:solidFill>
            </a:endParaRPr>
          </a:p>
        </p:txBody>
      </p:sp>
      <p:pic>
        <p:nvPicPr>
          <p:cNvPr id="17411" name="obrázek 4" descr="C:\Users\mlejnek\Desktop\aglomerace\jadrove_uzemi_aglomerace-mapa.png"/>
          <p:cNvPicPr>
            <a:picLocks noGrp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549275"/>
            <a:ext cx="5761037" cy="5975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4437063"/>
            <a:ext cx="9144000" cy="1944687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63688" y="4725144"/>
            <a:ext cx="6512511" cy="1143000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cs-CZ" sz="4000" dirty="0" smtClean="0">
                <a:solidFill>
                  <a:srgbClr val="FF0000"/>
                </a:solidFill>
              </a:rPr>
              <a:t>Možné varianty vymezení aglomerace</a:t>
            </a:r>
            <a:endParaRPr lang="cs-CZ" sz="4000" dirty="0">
              <a:solidFill>
                <a:srgbClr val="FF0000"/>
              </a:solidFill>
            </a:endParaRPr>
          </a:p>
        </p:txBody>
      </p:sp>
      <p:sp>
        <p:nvSpPr>
          <p:cNvPr id="18435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539750" y="476250"/>
            <a:ext cx="7488238" cy="4032250"/>
          </a:xfrm>
        </p:spPr>
        <p:txBody>
          <a:bodyPr/>
          <a:lstStyle/>
          <a:p>
            <a:pPr eaLnBrk="1" hangingPunct="1"/>
            <a:r>
              <a:rPr lang="cs-CZ" smtClean="0"/>
              <a:t>Jádrové území – města Hradec Králové a Pardubice + obce mezi těmito městy (podél komunikace I/37) se silnou regionální vazbou na jádra</a:t>
            </a:r>
          </a:p>
          <a:p>
            <a:pPr eaLnBrk="1" hangingPunct="1"/>
            <a:r>
              <a:rPr lang="cs-CZ" smtClean="0"/>
              <a:t>Vymezení dle admin. členění dle ORP nebo POÚ</a:t>
            </a:r>
          </a:p>
          <a:p>
            <a:pPr eaLnBrk="1" hangingPunct="1"/>
            <a:r>
              <a:rPr lang="cs-CZ" smtClean="0"/>
              <a:t>Vymezení dle PÚR ČR a ZÚR Královéhradeckého a Pardubického kraje</a:t>
            </a:r>
          </a:p>
          <a:p>
            <a:pPr eaLnBrk="1" hangingPunct="1"/>
            <a:r>
              <a:rPr lang="cs-CZ" smtClean="0"/>
              <a:t>Vymezení dle ÚPN VÚC – Hradecko-pardubická sídelní regionální aglomerace </a:t>
            </a:r>
          </a:p>
          <a:p>
            <a:pPr eaLnBrk="1" hangingPunct="1"/>
            <a:r>
              <a:rPr lang="cs-CZ" smtClean="0"/>
              <a:t>Vymezení dle prostorových vazeb a procesů vazeb v regionu</a:t>
            </a:r>
          </a:p>
          <a:p>
            <a:pPr eaLnBrk="1" hangingPunct="1"/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4437063"/>
            <a:ext cx="9144000" cy="1944687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35696" y="4725144"/>
            <a:ext cx="6512511" cy="1143000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cs-CZ" sz="4000" dirty="0" smtClean="0">
                <a:solidFill>
                  <a:srgbClr val="FF0000"/>
                </a:solidFill>
              </a:rPr>
              <a:t>Společná témata = </a:t>
            </a:r>
            <a:br>
              <a:rPr lang="cs-CZ" sz="4000" dirty="0" smtClean="0">
                <a:solidFill>
                  <a:srgbClr val="FF0000"/>
                </a:solidFill>
              </a:rPr>
            </a:br>
            <a:r>
              <a:rPr lang="cs-CZ" sz="4000" dirty="0" smtClean="0">
                <a:solidFill>
                  <a:srgbClr val="FF0000"/>
                </a:solidFill>
              </a:rPr>
              <a:t>Pilíře rozvoje </a:t>
            </a:r>
            <a:endParaRPr lang="cs-CZ" sz="4000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539750" y="476250"/>
            <a:ext cx="6400800" cy="3475038"/>
          </a:xfrm>
        </p:spPr>
        <p:txBody>
          <a:bodyPr rtlCol="0">
            <a:normAutofit/>
          </a:bodyPr>
          <a:lstStyle/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Udržitelná doprava a mobilita </a:t>
            </a: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Životní prostředí 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energetika</a:t>
            </a: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Život ve městech – kultura, volný čas </a:t>
            </a: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Sociální 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služby a trh práce </a:t>
            </a: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=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&gt;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</a:t>
            </a:r>
            <a:r>
              <a:rPr lang="cs-CZ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ÁVRHY </a:t>
            </a: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MOŽNÝCH INTERVENCÍ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4437063"/>
            <a:ext cx="9144000" cy="1944687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35696" y="4869160"/>
            <a:ext cx="6512511" cy="1143000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cs-CZ" sz="4000" dirty="0" smtClean="0">
                <a:solidFill>
                  <a:srgbClr val="FF0000"/>
                </a:solidFill>
              </a:rPr>
              <a:t>Závěr </a:t>
            </a:r>
            <a:br>
              <a:rPr lang="cs-CZ" sz="4000" dirty="0" smtClean="0">
                <a:solidFill>
                  <a:srgbClr val="FF0000"/>
                </a:solidFill>
              </a:rPr>
            </a:br>
            <a:r>
              <a:rPr lang="cs-CZ" sz="4000" dirty="0" smtClean="0">
                <a:solidFill>
                  <a:srgbClr val="FF0000"/>
                </a:solidFill>
              </a:rPr>
              <a:t>čeho chceme dosáhnout</a:t>
            </a:r>
            <a:endParaRPr lang="cs-CZ" sz="4000" dirty="0">
              <a:solidFill>
                <a:srgbClr val="FF0000"/>
              </a:solidFill>
            </a:endParaRPr>
          </a:p>
        </p:txBody>
      </p:sp>
      <p:sp>
        <p:nvSpPr>
          <p:cNvPr id="2048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539750" y="476250"/>
            <a:ext cx="8280400" cy="4176713"/>
          </a:xfrm>
        </p:spPr>
        <p:txBody>
          <a:bodyPr/>
          <a:lstStyle/>
          <a:p>
            <a:pPr eaLnBrk="1" hangingPunct="1"/>
            <a:r>
              <a:rPr lang="cs-CZ" smtClean="0"/>
              <a:t>Vytvořit si reálnou představu o rolích a možnostech obou měst v kohezní politice 2014+ </a:t>
            </a:r>
          </a:p>
          <a:p>
            <a:pPr eaLnBrk="1" hangingPunct="1"/>
            <a:r>
              <a:rPr lang="cs-CZ" smtClean="0"/>
              <a:t>Představit nástroj ITI a zhodnotit jeho využitelnost</a:t>
            </a:r>
          </a:p>
          <a:p>
            <a:pPr eaLnBrk="1" hangingPunct="1"/>
            <a:r>
              <a:rPr lang="cs-CZ" smtClean="0"/>
              <a:t>Revidovat stávající strategické dokumenty měst a hledat/vytvářet mezi nimi soulad</a:t>
            </a:r>
          </a:p>
          <a:p>
            <a:pPr eaLnBrk="1" hangingPunct="1"/>
            <a:r>
              <a:rPr lang="cs-CZ" smtClean="0"/>
              <a:t>Definovat a prezentovat strategické projekty  </a:t>
            </a:r>
          </a:p>
          <a:p>
            <a:pPr eaLnBrk="1" hangingPunct="1"/>
            <a:r>
              <a:rPr lang="cs-CZ" smtClean="0"/>
              <a:t>Otevřít diskuzi s dalšími velkými městy, respektive aglomeracemi, na úrovni SMO ČR a také MMR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0" y="836613"/>
            <a:ext cx="9144000" cy="1944687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15616" y="2708920"/>
            <a:ext cx="6922771" cy="1944215"/>
          </a:xfrm>
        </p:spPr>
        <p:txBody>
          <a:bodyPr>
            <a:normAutofit fontScale="90000"/>
          </a:bodyPr>
          <a:lstStyle/>
          <a:p>
            <a:pPr marL="18288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cs-CZ" sz="2200" dirty="0" smtClean="0"/>
              <a:t/>
            </a:r>
            <a:br>
              <a:rPr lang="cs-CZ" sz="2200" dirty="0" smtClean="0"/>
            </a:br>
            <a:r>
              <a:rPr lang="cs-CZ" sz="2200" dirty="0" smtClean="0">
                <a:effectLst/>
              </a:rPr>
              <a:t>PaedDr. Jindřich </a:t>
            </a:r>
            <a:r>
              <a:rPr lang="cs-CZ" sz="2200" dirty="0" err="1" smtClean="0">
                <a:effectLst/>
              </a:rPr>
              <a:t>Vedlich</a:t>
            </a:r>
            <a:r>
              <a:rPr lang="cs-CZ" sz="2200" dirty="0" smtClean="0">
                <a:effectLst/>
              </a:rPr>
              <a:t>, Ph.D. </a:t>
            </a:r>
            <a:br>
              <a:rPr lang="cs-CZ" sz="2200" dirty="0" smtClean="0">
                <a:effectLst/>
              </a:rPr>
            </a:br>
            <a:r>
              <a:rPr lang="cs-CZ" sz="2200" b="0" dirty="0" smtClean="0">
                <a:effectLst/>
              </a:rPr>
              <a:t>Náměstek primátora pro rozvoj města</a:t>
            </a:r>
            <a:br>
              <a:rPr lang="cs-CZ" sz="2200" b="0" dirty="0" smtClean="0">
                <a:effectLst/>
              </a:rPr>
            </a:br>
            <a:r>
              <a:rPr lang="cs-CZ" sz="2200" b="0" dirty="0">
                <a:effectLst/>
              </a:rPr>
              <a:t>Statutární město Hradec Králové</a:t>
            </a:r>
            <a:r>
              <a:rPr lang="cs-CZ" sz="2200" dirty="0">
                <a:effectLst/>
              </a:rPr>
              <a:t/>
            </a:r>
            <a:br>
              <a:rPr lang="cs-CZ" sz="2200" dirty="0">
                <a:effectLst/>
              </a:rPr>
            </a:br>
            <a:r>
              <a:rPr lang="cs-CZ" sz="2800" dirty="0"/>
              <a:t/>
            </a:r>
            <a:br>
              <a:rPr lang="cs-CZ" sz="2800" dirty="0"/>
            </a:br>
            <a:endParaRPr lang="cs-CZ" sz="2800" dirty="0"/>
          </a:p>
        </p:txBody>
      </p:sp>
      <p:pic>
        <p:nvPicPr>
          <p:cNvPr id="22531" name="Obrázek 3" descr="velke logo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5138" y="5084763"/>
            <a:ext cx="1576387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Obrázek 13" descr="carka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9550" y="5908675"/>
            <a:ext cx="1871663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5" descr="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04025" y="5084763"/>
            <a:ext cx="21590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Obdélník 9"/>
          <p:cNvSpPr>
            <a:spLocks noChangeArrowheads="1"/>
          </p:cNvSpPr>
          <p:nvPr/>
        </p:nvSpPr>
        <p:spPr bwMode="auto">
          <a:xfrm>
            <a:off x="179388" y="6018213"/>
            <a:ext cx="25669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000">
                <a:solidFill>
                  <a:srgbClr val="000000"/>
                </a:solidFill>
                <a:latin typeface="Trebuchet MS" pitchFamily="34" charset="0"/>
              </a:rPr>
              <a:t>Statutární město Hradec králové</a:t>
            </a:r>
          </a:p>
          <a:p>
            <a:r>
              <a:rPr lang="cs-CZ" sz="1000">
                <a:solidFill>
                  <a:srgbClr val="000000"/>
                </a:solidFill>
                <a:latin typeface="Trebuchet MS" pitchFamily="34" charset="0"/>
              </a:rPr>
              <a:t>www.hradeckralove.org</a:t>
            </a:r>
          </a:p>
        </p:txBody>
      </p:sp>
      <p:sp>
        <p:nvSpPr>
          <p:cNvPr id="22535" name="Obdélník 11"/>
          <p:cNvSpPr>
            <a:spLocks noChangeArrowheads="1"/>
          </p:cNvSpPr>
          <p:nvPr/>
        </p:nvSpPr>
        <p:spPr bwMode="auto">
          <a:xfrm>
            <a:off x="6732588" y="5957888"/>
            <a:ext cx="26622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000">
                <a:solidFill>
                  <a:srgbClr val="000000"/>
                </a:solidFill>
                <a:latin typeface="Trebuchet MS" pitchFamily="34" charset="0"/>
              </a:rPr>
              <a:t>Statutární město Pardubice</a:t>
            </a:r>
          </a:p>
          <a:p>
            <a:r>
              <a:rPr lang="cs-CZ" sz="1000">
                <a:solidFill>
                  <a:srgbClr val="000000"/>
                </a:solidFill>
                <a:latin typeface="Trebuchet MS" pitchFamily="34" charset="0"/>
              </a:rPr>
              <a:t>www.mesto-pardubice.cz</a:t>
            </a:r>
          </a:p>
        </p:txBody>
      </p:sp>
      <p:sp>
        <p:nvSpPr>
          <p:cNvPr id="22536" name="TextovéPole 6"/>
          <p:cNvSpPr txBox="1">
            <a:spLocks noChangeArrowheads="1"/>
          </p:cNvSpPr>
          <p:nvPr/>
        </p:nvSpPr>
        <p:spPr bwMode="auto">
          <a:xfrm>
            <a:off x="1908175" y="1484313"/>
            <a:ext cx="51831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4000" b="1">
                <a:solidFill>
                  <a:srgbClr val="FF0000"/>
                </a:solidFill>
                <a:latin typeface="Trebuchet MS" pitchFamily="34" charset="0"/>
              </a:rPr>
              <a:t>Děkuji za pozornost</a:t>
            </a:r>
            <a:endParaRPr lang="cs-CZ" sz="4000" b="1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rodynamika">
  <a:themeElements>
    <a:clrScheme name="Aerodynamik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ka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k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828</TotalTime>
  <Words>193</Words>
  <Application>Microsoft Office PowerPoint</Application>
  <PresentationFormat>Předvádění na obrazovce (4:3)</PresentationFormat>
  <Paragraphs>63</Paragraphs>
  <Slides>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Aerodynamika</vt:lpstr>
      <vt:lpstr>Řízení rozvoje Hradecko-pardubické aglomerace ve vztahu ke kohezní politice 2014+</vt:lpstr>
      <vt:lpstr>Spolupráce HK-PCE dosavadní kroky</vt:lpstr>
      <vt:lpstr>Aglomerace ČR    rozvojová oblast HK-PCE</vt:lpstr>
      <vt:lpstr>Zpracování  případové studie</vt:lpstr>
      <vt:lpstr>Vymezení aglomerace HK-PCE</vt:lpstr>
      <vt:lpstr>Možné varianty vymezení aglomerace</vt:lpstr>
      <vt:lpstr>Společná témata =  Pilíře rozvoje </vt:lpstr>
      <vt:lpstr>Závěr  čeho chceme dosáhnout</vt:lpstr>
      <vt:lpstr> PaedDr. Jindřich Vedlich, Ph.D.  Náměstek primátora pro rozvoj města Statutární město Hradec Králové  </vt:lpstr>
    </vt:vector>
  </TitlesOfParts>
  <Company>MMHK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Řízení rozvoje Hradecko-pardubické aglomerace ve vztahu  ke kohezní politice 2014+</dc:title>
  <dc:creator>svatek</dc:creator>
  <cp:lastModifiedBy>ntb08</cp:lastModifiedBy>
  <cp:revision>60</cp:revision>
  <cp:lastPrinted>2012-10-03T07:57:45Z</cp:lastPrinted>
  <dcterms:created xsi:type="dcterms:W3CDTF">2012-10-03T06:48:34Z</dcterms:created>
  <dcterms:modified xsi:type="dcterms:W3CDTF">2012-11-29T08:19:03Z</dcterms:modified>
</cp:coreProperties>
</file>